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5"/>
  </p:sldMasterIdLst>
  <p:notesMasterIdLst>
    <p:notesMasterId r:id="rId58"/>
  </p:notesMasterIdLst>
  <p:handoutMasterIdLst>
    <p:handoutMasterId r:id="rId59"/>
  </p:handoutMasterIdLst>
  <p:sldIdLst>
    <p:sldId id="959" r:id="rId6"/>
    <p:sldId id="1143" r:id="rId7"/>
    <p:sldId id="1114" r:id="rId8"/>
    <p:sldId id="1129" r:id="rId9"/>
    <p:sldId id="1149" r:id="rId10"/>
    <p:sldId id="1054" r:id="rId11"/>
    <p:sldId id="1197" r:id="rId12"/>
    <p:sldId id="1212" r:id="rId13"/>
    <p:sldId id="1213" r:id="rId14"/>
    <p:sldId id="1123" r:id="rId15"/>
    <p:sldId id="946" r:id="rId16"/>
    <p:sldId id="1296" r:id="rId17"/>
    <p:sldId id="1294" r:id="rId18"/>
    <p:sldId id="1300" r:id="rId19"/>
    <p:sldId id="1130" r:id="rId20"/>
    <p:sldId id="1210" r:id="rId21"/>
    <p:sldId id="1214" r:id="rId22"/>
    <p:sldId id="1216" r:id="rId23"/>
    <p:sldId id="1221" r:id="rId24"/>
    <p:sldId id="1217" r:id="rId25"/>
    <p:sldId id="1218" r:id="rId26"/>
    <p:sldId id="1190" r:id="rId27"/>
    <p:sldId id="1191" r:id="rId28"/>
    <p:sldId id="1192" r:id="rId29"/>
    <p:sldId id="1056" r:id="rId30"/>
    <p:sldId id="1194" r:id="rId31"/>
    <p:sldId id="1195" r:id="rId32"/>
    <p:sldId id="1193" r:id="rId33"/>
    <p:sldId id="1200" r:id="rId34"/>
    <p:sldId id="1164" r:id="rId35"/>
    <p:sldId id="1198" r:id="rId36"/>
    <p:sldId id="992" r:id="rId37"/>
    <p:sldId id="1196" r:id="rId38"/>
    <p:sldId id="1100" r:id="rId39"/>
    <p:sldId id="1103" r:id="rId40"/>
    <p:sldId id="1104" r:id="rId41"/>
    <p:sldId id="1105" r:id="rId42"/>
    <p:sldId id="1106" r:id="rId43"/>
    <p:sldId id="1162" r:id="rId44"/>
    <p:sldId id="1102" r:id="rId45"/>
    <p:sldId id="1165" r:id="rId46"/>
    <p:sldId id="1208" r:id="rId47"/>
    <p:sldId id="1168" r:id="rId48"/>
    <p:sldId id="1169" r:id="rId49"/>
    <p:sldId id="1207" r:id="rId50"/>
    <p:sldId id="1206" r:id="rId51"/>
    <p:sldId id="1205" r:id="rId52"/>
    <p:sldId id="1204" r:id="rId53"/>
    <p:sldId id="1203" r:id="rId54"/>
    <p:sldId id="1202" r:id="rId55"/>
    <p:sldId id="1188" r:id="rId56"/>
    <p:sldId id="983" r:id="rId57"/>
  </p:sldIdLst>
  <p:sldSz cx="14630400" cy="8229600"/>
  <p:notesSz cx="6881813" cy="9296400"/>
  <p:embeddedFontLst>
    <p:embeddedFont>
      <p:font typeface="Raleway" pitchFamily="2" charset="0"/>
      <p:regular r:id="rId60"/>
      <p:bold r:id="rId61"/>
      <p:italic r:id="rId62"/>
      <p:boldItalic r:id="rId63"/>
    </p:embeddedFont>
    <p:embeddedFont>
      <p:font typeface="Segoe UI" panose="020B0502040204020203" pitchFamily="34" charset="0"/>
      <p:regular r:id="rId64"/>
      <p:bold r:id="rId65"/>
      <p:italic r:id="rId66"/>
      <p:boldItalic r:id="rId67"/>
    </p:embeddedFont>
    <p:embeddedFont>
      <p:font typeface="Segoe UI Light" panose="020B0502040204020203" pitchFamily="34" charset="0"/>
      <p:regular r:id="rId68"/>
      <p:italic r:id="rId69"/>
    </p:embeddedFont>
    <p:embeddedFont>
      <p:font typeface="Segoe UI Semilight" panose="020B0402040204020203" pitchFamily="34" charset="0"/>
      <p:regular r:id="rId70"/>
      <p:italic r:id="rId71"/>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8" name="Anthony Maytone" initials="AM" lastIdx="1" clrIdx="7">
    <p:extLst>
      <p:ext uri="{19B8F6BF-5375-455C-9EA6-DF929625EA0E}">
        <p15:presenceInfo xmlns:p15="http://schemas.microsoft.com/office/powerpoint/2012/main" userId="Anthony Maytone" providerId="None"/>
      </p:ext>
    </p:extLst>
  </p:cmAuthor>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FFFFF"/>
    <a:srgbClr val="B9B9B9"/>
    <a:srgbClr val="004E59"/>
    <a:srgbClr val="0096A9"/>
    <a:srgbClr val="F2F2F2"/>
    <a:srgbClr val="235A5F"/>
    <a:srgbClr val="006580"/>
    <a:srgbClr val="595959"/>
    <a:srgbClr val="007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92" y="84"/>
      </p:cViewPr>
      <p:guideLst>
        <p:guide pos="288"/>
        <p:guide pos="8928"/>
        <p:guide pos="6768"/>
        <p:guide pos="2448"/>
        <p:guide orient="horz" pos="4728"/>
        <p:guide orient="horz" pos="912"/>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font" Target="fonts/font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5/31/2024</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5/31/2024</a:t>
            </a:fld>
            <a:endParaRPr lang="en-US"/>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a:p>
        </p:txBody>
      </p:sp>
    </p:spTree>
    <p:extLst>
      <p:ext uri="{BB962C8B-B14F-4D97-AF65-F5344CB8AC3E}">
        <p14:creationId xmlns:p14="http://schemas.microsoft.com/office/powerpoint/2010/main" val="200397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10</a:t>
            </a:fld>
            <a:endParaRPr lang="en-US"/>
          </a:p>
        </p:txBody>
      </p:sp>
    </p:spTree>
    <p:extLst>
      <p:ext uri="{BB962C8B-B14F-4D97-AF65-F5344CB8AC3E}">
        <p14:creationId xmlns:p14="http://schemas.microsoft.com/office/powerpoint/2010/main" val="266259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11</a:t>
            </a:fld>
            <a:endParaRPr lang="en-US" dirty="0"/>
          </a:p>
        </p:txBody>
      </p:sp>
    </p:spTree>
    <p:extLst>
      <p:ext uri="{BB962C8B-B14F-4D97-AF65-F5344CB8AC3E}">
        <p14:creationId xmlns:p14="http://schemas.microsoft.com/office/powerpoint/2010/main" val="4029012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12</a:t>
            </a:fld>
            <a:endParaRPr lang="en-US" dirty="0"/>
          </a:p>
        </p:txBody>
      </p:sp>
    </p:spTree>
    <p:extLst>
      <p:ext uri="{BB962C8B-B14F-4D97-AF65-F5344CB8AC3E}">
        <p14:creationId xmlns:p14="http://schemas.microsoft.com/office/powerpoint/2010/main" val="2002280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13</a:t>
            </a:fld>
            <a:endParaRPr lang="en-US" dirty="0"/>
          </a:p>
        </p:txBody>
      </p:sp>
    </p:spTree>
    <p:extLst>
      <p:ext uri="{BB962C8B-B14F-4D97-AF65-F5344CB8AC3E}">
        <p14:creationId xmlns:p14="http://schemas.microsoft.com/office/powerpoint/2010/main" val="2819112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14</a:t>
            </a:fld>
            <a:endParaRPr lang="en-US" dirty="0"/>
          </a:p>
        </p:txBody>
      </p:sp>
    </p:spTree>
    <p:extLst>
      <p:ext uri="{BB962C8B-B14F-4D97-AF65-F5344CB8AC3E}">
        <p14:creationId xmlns:p14="http://schemas.microsoft.com/office/powerpoint/2010/main" val="1033889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15</a:t>
            </a:fld>
            <a:endParaRPr lang="en-US"/>
          </a:p>
        </p:txBody>
      </p:sp>
    </p:spTree>
    <p:extLst>
      <p:ext uri="{BB962C8B-B14F-4D97-AF65-F5344CB8AC3E}">
        <p14:creationId xmlns:p14="http://schemas.microsoft.com/office/powerpoint/2010/main" val="1831752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16</a:t>
            </a:fld>
            <a:endParaRPr lang="en-US"/>
          </a:p>
        </p:txBody>
      </p:sp>
    </p:spTree>
    <p:extLst>
      <p:ext uri="{BB962C8B-B14F-4D97-AF65-F5344CB8AC3E}">
        <p14:creationId xmlns:p14="http://schemas.microsoft.com/office/powerpoint/2010/main" val="2907867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17</a:t>
            </a:fld>
            <a:endParaRPr lang="en-US"/>
          </a:p>
        </p:txBody>
      </p:sp>
    </p:spTree>
    <p:extLst>
      <p:ext uri="{BB962C8B-B14F-4D97-AF65-F5344CB8AC3E}">
        <p14:creationId xmlns:p14="http://schemas.microsoft.com/office/powerpoint/2010/main" val="3485607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18</a:t>
            </a:fld>
            <a:endParaRPr lang="en-US"/>
          </a:p>
        </p:txBody>
      </p:sp>
    </p:spTree>
    <p:extLst>
      <p:ext uri="{BB962C8B-B14F-4D97-AF65-F5344CB8AC3E}">
        <p14:creationId xmlns:p14="http://schemas.microsoft.com/office/powerpoint/2010/main" val="200916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19</a:t>
            </a:fld>
            <a:endParaRPr lang="en-US"/>
          </a:p>
        </p:txBody>
      </p:sp>
    </p:spTree>
    <p:extLst>
      <p:ext uri="{BB962C8B-B14F-4D97-AF65-F5344CB8AC3E}">
        <p14:creationId xmlns:p14="http://schemas.microsoft.com/office/powerpoint/2010/main" val="3887339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a:t>
            </a:fld>
            <a:endParaRPr lang="en-US"/>
          </a:p>
        </p:txBody>
      </p:sp>
    </p:spTree>
    <p:extLst>
      <p:ext uri="{BB962C8B-B14F-4D97-AF65-F5344CB8AC3E}">
        <p14:creationId xmlns:p14="http://schemas.microsoft.com/office/powerpoint/2010/main" val="1046302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20</a:t>
            </a:fld>
            <a:endParaRPr lang="en-US"/>
          </a:p>
        </p:txBody>
      </p:sp>
    </p:spTree>
    <p:extLst>
      <p:ext uri="{BB962C8B-B14F-4D97-AF65-F5344CB8AC3E}">
        <p14:creationId xmlns:p14="http://schemas.microsoft.com/office/powerpoint/2010/main" val="2424834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21</a:t>
            </a:fld>
            <a:endParaRPr lang="en-US"/>
          </a:p>
        </p:txBody>
      </p:sp>
    </p:spTree>
    <p:extLst>
      <p:ext uri="{BB962C8B-B14F-4D97-AF65-F5344CB8AC3E}">
        <p14:creationId xmlns:p14="http://schemas.microsoft.com/office/powerpoint/2010/main" val="353729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22</a:t>
            </a:fld>
            <a:endParaRPr lang="en-US"/>
          </a:p>
        </p:txBody>
      </p:sp>
    </p:spTree>
    <p:extLst>
      <p:ext uri="{BB962C8B-B14F-4D97-AF65-F5344CB8AC3E}">
        <p14:creationId xmlns:p14="http://schemas.microsoft.com/office/powerpoint/2010/main" val="2196328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23</a:t>
            </a:fld>
            <a:endParaRPr lang="en-US"/>
          </a:p>
        </p:txBody>
      </p:sp>
    </p:spTree>
    <p:extLst>
      <p:ext uri="{BB962C8B-B14F-4D97-AF65-F5344CB8AC3E}">
        <p14:creationId xmlns:p14="http://schemas.microsoft.com/office/powerpoint/2010/main" val="4225096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24</a:t>
            </a:fld>
            <a:endParaRPr lang="en-US"/>
          </a:p>
        </p:txBody>
      </p:sp>
    </p:spTree>
    <p:extLst>
      <p:ext uri="{BB962C8B-B14F-4D97-AF65-F5344CB8AC3E}">
        <p14:creationId xmlns:p14="http://schemas.microsoft.com/office/powerpoint/2010/main" val="2955206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25</a:t>
            </a:fld>
            <a:endParaRPr lang="en-US"/>
          </a:p>
        </p:txBody>
      </p:sp>
    </p:spTree>
    <p:extLst>
      <p:ext uri="{BB962C8B-B14F-4D97-AF65-F5344CB8AC3E}">
        <p14:creationId xmlns:p14="http://schemas.microsoft.com/office/powerpoint/2010/main" val="4135898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26</a:t>
            </a:fld>
            <a:endParaRPr lang="en-US"/>
          </a:p>
        </p:txBody>
      </p:sp>
    </p:spTree>
    <p:extLst>
      <p:ext uri="{BB962C8B-B14F-4D97-AF65-F5344CB8AC3E}">
        <p14:creationId xmlns:p14="http://schemas.microsoft.com/office/powerpoint/2010/main" val="3324505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27</a:t>
            </a:fld>
            <a:endParaRPr lang="en-US"/>
          </a:p>
        </p:txBody>
      </p:sp>
    </p:spTree>
    <p:extLst>
      <p:ext uri="{BB962C8B-B14F-4D97-AF65-F5344CB8AC3E}">
        <p14:creationId xmlns:p14="http://schemas.microsoft.com/office/powerpoint/2010/main" val="640950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28</a:t>
            </a:fld>
            <a:endParaRPr lang="en-US"/>
          </a:p>
        </p:txBody>
      </p:sp>
    </p:spTree>
    <p:extLst>
      <p:ext uri="{BB962C8B-B14F-4D97-AF65-F5344CB8AC3E}">
        <p14:creationId xmlns:p14="http://schemas.microsoft.com/office/powerpoint/2010/main" val="1673136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29</a:t>
            </a:fld>
            <a:endParaRPr lang="en-US"/>
          </a:p>
        </p:txBody>
      </p:sp>
    </p:spTree>
    <p:extLst>
      <p:ext uri="{BB962C8B-B14F-4D97-AF65-F5344CB8AC3E}">
        <p14:creationId xmlns:p14="http://schemas.microsoft.com/office/powerpoint/2010/main" val="3339629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baseline="0"/>
          </a:p>
          <a:p>
            <a:pPr marL="228600" indent="-228600">
              <a:buFont typeface="+mj-lt"/>
              <a:buAutoNum type="arabicPeriod"/>
            </a:pPr>
            <a:r>
              <a:rPr lang="en-US" baseline="0"/>
              <a:t>Structure begins with initial program/project planning</a:t>
            </a:r>
          </a:p>
          <a:p>
            <a:pPr marL="228600" indent="-228600">
              <a:buFont typeface="+mj-lt"/>
              <a:buAutoNum type="arabicPeriod"/>
            </a:pPr>
            <a:r>
              <a:rPr lang="en-US" baseline="0"/>
              <a:t>Effectively gathering business requirements is fundamental to a successful BI project</a:t>
            </a:r>
          </a:p>
          <a:p>
            <a:pPr marL="228600" indent="-228600">
              <a:buFont typeface="+mj-lt"/>
              <a:buAutoNum type="arabicPeriod"/>
            </a:pPr>
            <a:r>
              <a:rPr lang="en-US" baseline="0"/>
              <a:t>Technology Track: the technologies utilized in the solution</a:t>
            </a:r>
          </a:p>
          <a:p>
            <a:pPr marL="228600" indent="-228600">
              <a:buFont typeface="+mj-lt"/>
              <a:buAutoNum type="arabicPeriod"/>
            </a:pPr>
            <a:r>
              <a:rPr lang="en-US" baseline="0"/>
              <a:t>Data Track: how the data is to be stored, and the means by which it will be extracted, transformed, and prepared to be analyzed by a BI Application</a:t>
            </a:r>
          </a:p>
          <a:p>
            <a:pPr marL="228600" indent="-228600">
              <a:buFont typeface="+mj-lt"/>
              <a:buAutoNum type="arabicPeriod"/>
            </a:pPr>
            <a:r>
              <a:rPr lang="en-US" baseline="0"/>
              <a:t>BI Application Track: the choice of BI Apps that are best aligned with the various business needs</a:t>
            </a:r>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a:t>
            </a:fld>
            <a:endParaRPr lang="en-US"/>
          </a:p>
        </p:txBody>
      </p:sp>
    </p:spTree>
    <p:extLst>
      <p:ext uri="{BB962C8B-B14F-4D97-AF65-F5344CB8AC3E}">
        <p14:creationId xmlns:p14="http://schemas.microsoft.com/office/powerpoint/2010/main" val="3279364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30</a:t>
            </a:fld>
            <a:endParaRPr lang="en-US"/>
          </a:p>
        </p:txBody>
      </p:sp>
    </p:spTree>
    <p:extLst>
      <p:ext uri="{BB962C8B-B14F-4D97-AF65-F5344CB8AC3E}">
        <p14:creationId xmlns:p14="http://schemas.microsoft.com/office/powerpoint/2010/main" val="3493792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31</a:t>
            </a:fld>
            <a:endParaRPr lang="en-US"/>
          </a:p>
        </p:txBody>
      </p:sp>
    </p:spTree>
    <p:extLst>
      <p:ext uri="{BB962C8B-B14F-4D97-AF65-F5344CB8AC3E}">
        <p14:creationId xmlns:p14="http://schemas.microsoft.com/office/powerpoint/2010/main" val="4185546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32</a:t>
            </a:fld>
            <a:endParaRPr lang="en-US"/>
          </a:p>
        </p:txBody>
      </p:sp>
    </p:spTree>
    <p:extLst>
      <p:ext uri="{BB962C8B-B14F-4D97-AF65-F5344CB8AC3E}">
        <p14:creationId xmlns:p14="http://schemas.microsoft.com/office/powerpoint/2010/main" val="1863550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33</a:t>
            </a:fld>
            <a:endParaRPr lang="en-US"/>
          </a:p>
        </p:txBody>
      </p:sp>
    </p:spTree>
    <p:extLst>
      <p:ext uri="{BB962C8B-B14F-4D97-AF65-F5344CB8AC3E}">
        <p14:creationId xmlns:p14="http://schemas.microsoft.com/office/powerpoint/2010/main" val="2873084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34</a:t>
            </a:fld>
            <a:endParaRPr lang="en-US"/>
          </a:p>
        </p:txBody>
      </p:sp>
    </p:spTree>
    <p:extLst>
      <p:ext uri="{BB962C8B-B14F-4D97-AF65-F5344CB8AC3E}">
        <p14:creationId xmlns:p14="http://schemas.microsoft.com/office/powerpoint/2010/main" val="332093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35</a:t>
            </a:fld>
            <a:endParaRPr lang="en-US"/>
          </a:p>
        </p:txBody>
      </p:sp>
    </p:spTree>
    <p:extLst>
      <p:ext uri="{BB962C8B-B14F-4D97-AF65-F5344CB8AC3E}">
        <p14:creationId xmlns:p14="http://schemas.microsoft.com/office/powerpoint/2010/main" val="688928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36</a:t>
            </a:fld>
            <a:endParaRPr lang="en-US"/>
          </a:p>
        </p:txBody>
      </p:sp>
    </p:spTree>
    <p:extLst>
      <p:ext uri="{BB962C8B-B14F-4D97-AF65-F5344CB8AC3E}">
        <p14:creationId xmlns:p14="http://schemas.microsoft.com/office/powerpoint/2010/main" val="3928941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37</a:t>
            </a:fld>
            <a:endParaRPr lang="en-US"/>
          </a:p>
        </p:txBody>
      </p:sp>
    </p:spTree>
    <p:extLst>
      <p:ext uri="{BB962C8B-B14F-4D97-AF65-F5344CB8AC3E}">
        <p14:creationId xmlns:p14="http://schemas.microsoft.com/office/powerpoint/2010/main" val="2301071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38</a:t>
            </a:fld>
            <a:endParaRPr lang="en-US"/>
          </a:p>
        </p:txBody>
      </p:sp>
    </p:spTree>
    <p:extLst>
      <p:ext uri="{BB962C8B-B14F-4D97-AF65-F5344CB8AC3E}">
        <p14:creationId xmlns:p14="http://schemas.microsoft.com/office/powerpoint/2010/main" val="2158482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39</a:t>
            </a:fld>
            <a:endParaRPr lang="en-US"/>
          </a:p>
        </p:txBody>
      </p:sp>
    </p:spTree>
    <p:extLst>
      <p:ext uri="{BB962C8B-B14F-4D97-AF65-F5344CB8AC3E}">
        <p14:creationId xmlns:p14="http://schemas.microsoft.com/office/powerpoint/2010/main" val="2747926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a:t>
            </a:fld>
            <a:endParaRPr lang="en-US"/>
          </a:p>
        </p:txBody>
      </p:sp>
    </p:spTree>
    <p:extLst>
      <p:ext uri="{BB962C8B-B14F-4D97-AF65-F5344CB8AC3E}">
        <p14:creationId xmlns:p14="http://schemas.microsoft.com/office/powerpoint/2010/main" val="2104030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40</a:t>
            </a:fld>
            <a:endParaRPr lang="en-US"/>
          </a:p>
        </p:txBody>
      </p:sp>
    </p:spTree>
    <p:extLst>
      <p:ext uri="{BB962C8B-B14F-4D97-AF65-F5344CB8AC3E}">
        <p14:creationId xmlns:p14="http://schemas.microsoft.com/office/powerpoint/2010/main" val="1855695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41</a:t>
            </a:fld>
            <a:endParaRPr lang="en-US"/>
          </a:p>
        </p:txBody>
      </p:sp>
    </p:spTree>
    <p:extLst>
      <p:ext uri="{BB962C8B-B14F-4D97-AF65-F5344CB8AC3E}">
        <p14:creationId xmlns:p14="http://schemas.microsoft.com/office/powerpoint/2010/main" val="4123587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42</a:t>
            </a:fld>
            <a:endParaRPr lang="en-US"/>
          </a:p>
        </p:txBody>
      </p:sp>
    </p:spTree>
    <p:extLst>
      <p:ext uri="{BB962C8B-B14F-4D97-AF65-F5344CB8AC3E}">
        <p14:creationId xmlns:p14="http://schemas.microsoft.com/office/powerpoint/2010/main" val="16784234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43</a:t>
            </a:fld>
            <a:endParaRPr lang="en-US"/>
          </a:p>
        </p:txBody>
      </p:sp>
    </p:spTree>
    <p:extLst>
      <p:ext uri="{BB962C8B-B14F-4D97-AF65-F5344CB8AC3E}">
        <p14:creationId xmlns:p14="http://schemas.microsoft.com/office/powerpoint/2010/main" val="4074599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44</a:t>
            </a:fld>
            <a:endParaRPr lang="en-US"/>
          </a:p>
        </p:txBody>
      </p:sp>
    </p:spTree>
    <p:extLst>
      <p:ext uri="{BB962C8B-B14F-4D97-AF65-F5344CB8AC3E}">
        <p14:creationId xmlns:p14="http://schemas.microsoft.com/office/powerpoint/2010/main" val="126181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45</a:t>
            </a:fld>
            <a:endParaRPr lang="en-US"/>
          </a:p>
        </p:txBody>
      </p:sp>
    </p:spTree>
    <p:extLst>
      <p:ext uri="{BB962C8B-B14F-4D97-AF65-F5344CB8AC3E}">
        <p14:creationId xmlns:p14="http://schemas.microsoft.com/office/powerpoint/2010/main" val="12044099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46</a:t>
            </a:fld>
            <a:endParaRPr lang="en-US"/>
          </a:p>
        </p:txBody>
      </p:sp>
    </p:spTree>
    <p:extLst>
      <p:ext uri="{BB962C8B-B14F-4D97-AF65-F5344CB8AC3E}">
        <p14:creationId xmlns:p14="http://schemas.microsoft.com/office/powerpoint/2010/main" val="2482157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47</a:t>
            </a:fld>
            <a:endParaRPr lang="en-US"/>
          </a:p>
        </p:txBody>
      </p:sp>
    </p:spTree>
    <p:extLst>
      <p:ext uri="{BB962C8B-B14F-4D97-AF65-F5344CB8AC3E}">
        <p14:creationId xmlns:p14="http://schemas.microsoft.com/office/powerpoint/2010/main" val="6122312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48</a:t>
            </a:fld>
            <a:endParaRPr lang="en-US"/>
          </a:p>
        </p:txBody>
      </p:sp>
    </p:spTree>
    <p:extLst>
      <p:ext uri="{BB962C8B-B14F-4D97-AF65-F5344CB8AC3E}">
        <p14:creationId xmlns:p14="http://schemas.microsoft.com/office/powerpoint/2010/main" val="799757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49</a:t>
            </a:fld>
            <a:endParaRPr lang="en-US"/>
          </a:p>
        </p:txBody>
      </p:sp>
    </p:spTree>
    <p:extLst>
      <p:ext uri="{BB962C8B-B14F-4D97-AF65-F5344CB8AC3E}">
        <p14:creationId xmlns:p14="http://schemas.microsoft.com/office/powerpoint/2010/main" val="10316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5</a:t>
            </a:fld>
            <a:endParaRPr lang="en-US"/>
          </a:p>
        </p:txBody>
      </p:sp>
    </p:spTree>
    <p:extLst>
      <p:ext uri="{BB962C8B-B14F-4D97-AF65-F5344CB8AC3E}">
        <p14:creationId xmlns:p14="http://schemas.microsoft.com/office/powerpoint/2010/main" val="994331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50</a:t>
            </a:fld>
            <a:endParaRPr lang="en-US"/>
          </a:p>
        </p:txBody>
      </p:sp>
    </p:spTree>
    <p:extLst>
      <p:ext uri="{BB962C8B-B14F-4D97-AF65-F5344CB8AC3E}">
        <p14:creationId xmlns:p14="http://schemas.microsoft.com/office/powerpoint/2010/main" val="271614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51</a:t>
            </a:fld>
            <a:endParaRPr lang="en-US"/>
          </a:p>
        </p:txBody>
      </p:sp>
    </p:spTree>
    <p:extLst>
      <p:ext uri="{BB962C8B-B14F-4D97-AF65-F5344CB8AC3E}">
        <p14:creationId xmlns:p14="http://schemas.microsoft.com/office/powerpoint/2010/main" val="37464765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52</a:t>
            </a:fld>
            <a:endParaRPr lang="en-US"/>
          </a:p>
        </p:txBody>
      </p:sp>
    </p:spTree>
    <p:extLst>
      <p:ext uri="{BB962C8B-B14F-4D97-AF65-F5344CB8AC3E}">
        <p14:creationId xmlns:p14="http://schemas.microsoft.com/office/powerpoint/2010/main" val="61337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baseline="0"/>
          </a:p>
          <a:p>
            <a:pPr marL="228600" indent="-228600">
              <a:buFont typeface="+mj-lt"/>
              <a:buAutoNum type="arabicPeriod"/>
            </a:pPr>
            <a:r>
              <a:rPr lang="en-US" baseline="0"/>
              <a:t>Structure begins with initial program/project planning</a:t>
            </a:r>
          </a:p>
          <a:p>
            <a:pPr marL="228600" indent="-228600">
              <a:buFont typeface="+mj-lt"/>
              <a:buAutoNum type="arabicPeriod"/>
            </a:pPr>
            <a:r>
              <a:rPr lang="en-US" baseline="0"/>
              <a:t>Effectively gathering business requirements is fundamental to a successful BI project</a:t>
            </a:r>
          </a:p>
          <a:p>
            <a:pPr marL="228600" indent="-228600">
              <a:buFont typeface="+mj-lt"/>
              <a:buAutoNum type="arabicPeriod"/>
            </a:pPr>
            <a:r>
              <a:rPr lang="en-US" baseline="0"/>
              <a:t>Technology Track: the technologies utilized in the solution</a:t>
            </a:r>
          </a:p>
          <a:p>
            <a:pPr marL="228600" indent="-228600">
              <a:buFont typeface="+mj-lt"/>
              <a:buAutoNum type="arabicPeriod"/>
            </a:pPr>
            <a:r>
              <a:rPr lang="en-US" baseline="0"/>
              <a:t>Data Track: how the data is to be stored, and the means by which it will be extracted, transformed, and prepared to be analyzed by a BI Application</a:t>
            </a:r>
          </a:p>
          <a:p>
            <a:pPr marL="228600" indent="-228600">
              <a:buFont typeface="+mj-lt"/>
              <a:buAutoNum type="arabicPeriod"/>
            </a:pPr>
            <a:r>
              <a:rPr lang="en-US" baseline="0"/>
              <a:t>BI Application Track: the choice of BI Apps that are best aligned with the various business needs</a:t>
            </a:r>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6</a:t>
            </a:fld>
            <a:endParaRPr lang="en-US"/>
          </a:p>
        </p:txBody>
      </p:sp>
    </p:spTree>
    <p:extLst>
      <p:ext uri="{BB962C8B-B14F-4D97-AF65-F5344CB8AC3E}">
        <p14:creationId xmlns:p14="http://schemas.microsoft.com/office/powerpoint/2010/main" val="368209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baseline="0"/>
          </a:p>
          <a:p>
            <a:pPr marL="228600" indent="-228600">
              <a:buFont typeface="+mj-lt"/>
              <a:buAutoNum type="arabicPeriod"/>
            </a:pPr>
            <a:r>
              <a:rPr lang="en-US" baseline="0"/>
              <a:t>Structure begins with initial program/project planning</a:t>
            </a:r>
          </a:p>
          <a:p>
            <a:pPr marL="228600" indent="-228600">
              <a:buFont typeface="+mj-lt"/>
              <a:buAutoNum type="arabicPeriod"/>
            </a:pPr>
            <a:r>
              <a:rPr lang="en-US" baseline="0"/>
              <a:t>Effectively gathering business requirements is fundamental to a successful BI project</a:t>
            </a:r>
          </a:p>
          <a:p>
            <a:pPr marL="228600" indent="-228600">
              <a:buFont typeface="+mj-lt"/>
              <a:buAutoNum type="arabicPeriod"/>
            </a:pPr>
            <a:r>
              <a:rPr lang="en-US" baseline="0"/>
              <a:t>Technology Track: the technologies utilized in the solution</a:t>
            </a:r>
          </a:p>
          <a:p>
            <a:pPr marL="228600" indent="-228600">
              <a:buFont typeface="+mj-lt"/>
              <a:buAutoNum type="arabicPeriod"/>
            </a:pPr>
            <a:r>
              <a:rPr lang="en-US" baseline="0"/>
              <a:t>Data Track: how the data is to be stored, and the means by which it will be extracted, transformed, and prepared to be analyzed by a BI Application</a:t>
            </a:r>
          </a:p>
          <a:p>
            <a:pPr marL="228600" indent="-228600">
              <a:buFont typeface="+mj-lt"/>
              <a:buAutoNum type="arabicPeriod"/>
            </a:pPr>
            <a:r>
              <a:rPr lang="en-US" baseline="0"/>
              <a:t>BI Application Track: the choice of BI Apps that are best aligned with the various business needs</a:t>
            </a:r>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7</a:t>
            </a:fld>
            <a:endParaRPr lang="en-US"/>
          </a:p>
        </p:txBody>
      </p:sp>
    </p:spTree>
    <p:extLst>
      <p:ext uri="{BB962C8B-B14F-4D97-AF65-F5344CB8AC3E}">
        <p14:creationId xmlns:p14="http://schemas.microsoft.com/office/powerpoint/2010/main" val="180389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baseline="0"/>
          </a:p>
          <a:p>
            <a:pPr marL="228600" indent="-228600">
              <a:buFont typeface="+mj-lt"/>
              <a:buAutoNum type="arabicPeriod"/>
            </a:pPr>
            <a:r>
              <a:rPr lang="en-US" baseline="0"/>
              <a:t>Structure begins with initial program/project planning</a:t>
            </a:r>
          </a:p>
          <a:p>
            <a:pPr marL="228600" indent="-228600">
              <a:buFont typeface="+mj-lt"/>
              <a:buAutoNum type="arabicPeriod"/>
            </a:pPr>
            <a:r>
              <a:rPr lang="en-US" baseline="0"/>
              <a:t>Effectively gathering business requirements is fundamental to a successful BI project</a:t>
            </a:r>
          </a:p>
          <a:p>
            <a:pPr marL="228600" indent="-228600">
              <a:buFont typeface="+mj-lt"/>
              <a:buAutoNum type="arabicPeriod"/>
            </a:pPr>
            <a:r>
              <a:rPr lang="en-US" baseline="0"/>
              <a:t>Technology Track: the technologies utilized in the solution</a:t>
            </a:r>
          </a:p>
          <a:p>
            <a:pPr marL="228600" indent="-228600">
              <a:buFont typeface="+mj-lt"/>
              <a:buAutoNum type="arabicPeriod"/>
            </a:pPr>
            <a:r>
              <a:rPr lang="en-US" baseline="0"/>
              <a:t>Data Track: how the data is to be stored, and the means by which it will be extracted, transformed, and prepared to be analyzed by a BI Application</a:t>
            </a:r>
          </a:p>
          <a:p>
            <a:pPr marL="228600" indent="-228600">
              <a:buFont typeface="+mj-lt"/>
              <a:buAutoNum type="arabicPeriod"/>
            </a:pPr>
            <a:r>
              <a:rPr lang="en-US" baseline="0"/>
              <a:t>BI Application Track: the choice of BI Apps that are best aligned with the various business needs</a:t>
            </a:r>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8</a:t>
            </a:fld>
            <a:endParaRPr lang="en-US"/>
          </a:p>
        </p:txBody>
      </p:sp>
    </p:spTree>
    <p:extLst>
      <p:ext uri="{BB962C8B-B14F-4D97-AF65-F5344CB8AC3E}">
        <p14:creationId xmlns:p14="http://schemas.microsoft.com/office/powerpoint/2010/main" val="377595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baseline="0"/>
          </a:p>
          <a:p>
            <a:pPr marL="228600" indent="-228600">
              <a:buFont typeface="+mj-lt"/>
              <a:buAutoNum type="arabicPeriod"/>
            </a:pPr>
            <a:r>
              <a:rPr lang="en-US" baseline="0"/>
              <a:t>Structure begins with initial program/project planning</a:t>
            </a:r>
          </a:p>
          <a:p>
            <a:pPr marL="228600" indent="-228600">
              <a:buFont typeface="+mj-lt"/>
              <a:buAutoNum type="arabicPeriod"/>
            </a:pPr>
            <a:r>
              <a:rPr lang="en-US" baseline="0"/>
              <a:t>Effectively gathering business requirements is fundamental to a successful BI project</a:t>
            </a:r>
          </a:p>
          <a:p>
            <a:pPr marL="228600" indent="-228600">
              <a:buFont typeface="+mj-lt"/>
              <a:buAutoNum type="arabicPeriod"/>
            </a:pPr>
            <a:r>
              <a:rPr lang="en-US" baseline="0"/>
              <a:t>Technology Track: the technologies utilized in the solution</a:t>
            </a:r>
          </a:p>
          <a:p>
            <a:pPr marL="228600" indent="-228600">
              <a:buFont typeface="+mj-lt"/>
              <a:buAutoNum type="arabicPeriod"/>
            </a:pPr>
            <a:r>
              <a:rPr lang="en-US" baseline="0"/>
              <a:t>Data Track: how the data is to be stored, and the means by which it will be extracted, transformed, and prepared to be analyzed by a BI Application</a:t>
            </a:r>
          </a:p>
          <a:p>
            <a:pPr marL="228600" indent="-228600">
              <a:buFont typeface="+mj-lt"/>
              <a:buAutoNum type="arabicPeriod"/>
            </a:pPr>
            <a:r>
              <a:rPr lang="en-US" baseline="0"/>
              <a:t>BI Application Track: the choice of BI Apps that are best aligned with the various business needs</a:t>
            </a:r>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9</a:t>
            </a:fld>
            <a:endParaRPr lang="en-US"/>
          </a:p>
        </p:txBody>
      </p:sp>
    </p:spTree>
    <p:extLst>
      <p:ext uri="{BB962C8B-B14F-4D97-AF65-F5344CB8AC3E}">
        <p14:creationId xmlns:p14="http://schemas.microsoft.com/office/powerpoint/2010/main" val="4014274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5/31/2024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5/31/2024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5/31/2024</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5/31/2024</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5/31/2024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5/31/2024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5/31/2024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5/31/2024</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5/31/2024</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5/31/2024</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5/31/2024</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5/31/2024</a:t>
            </a:fld>
            <a:endParaRPr lang="en-US"/>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notesSlide" Target="../notesSlides/notesSlide15.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33.png"/><Relationship Id="rId11" Type="http://schemas.openxmlformats.org/officeDocument/2006/relationships/image" Target="../media/image30.jpe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tiff"/></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0.tiff"/></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66.jp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e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80.jp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ffirmastudios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9321" y="1628150"/>
            <a:ext cx="3061315" cy="782003"/>
          </a:xfrm>
          <a:prstGeom prst="rect">
            <a:avLst/>
          </a:prstGeom>
        </p:spPr>
      </p:pic>
      <p:sp>
        <p:nvSpPr>
          <p:cNvPr id="39" name="Title 38">
            <a:extLst>
              <a:ext uri="{FF2B5EF4-FFF2-40B4-BE49-F238E27FC236}">
                <a16:creationId xmlns:a16="http://schemas.microsoft.com/office/drawing/2014/main" id="{89DA4AB6-306B-43F2-87ED-D0C6C5F4A53A}"/>
              </a:ext>
            </a:extLst>
          </p:cNvPr>
          <p:cNvSpPr>
            <a:spLocks noGrp="1"/>
          </p:cNvSpPr>
          <p:nvPr>
            <p:ph type="ctrTitle"/>
          </p:nvPr>
        </p:nvSpPr>
        <p:spPr>
          <a:xfrm>
            <a:off x="607671" y="3880788"/>
            <a:ext cx="13716000" cy="1859558"/>
          </a:xfrm>
        </p:spPr>
        <p:txBody>
          <a:bodyPr/>
          <a:lstStyle/>
          <a:p>
            <a:pPr algn="ctr">
              <a:lnSpc>
                <a:spcPct val="100000"/>
              </a:lnSpc>
              <a:spcAft>
                <a:spcPts val="1200"/>
              </a:spcAft>
            </a:pPr>
            <a:r>
              <a:rPr lang="en-US" sz="6600" dirty="0"/>
              <a:t>Business Intelligence Consulting</a:t>
            </a:r>
            <a:br>
              <a:rPr lang="en-US" sz="6600" dirty="0"/>
            </a:br>
            <a:r>
              <a:rPr lang="en-US" sz="4000" dirty="0"/>
              <a:t>Planning | Design | Power BI Development</a:t>
            </a:r>
            <a:endParaRPr lang="en-US" sz="6600" dirty="0"/>
          </a:p>
        </p:txBody>
      </p:sp>
      <p:grpSp>
        <p:nvGrpSpPr>
          <p:cNvPr id="41" name="Group 40">
            <a:extLst>
              <a:ext uri="{FF2B5EF4-FFF2-40B4-BE49-F238E27FC236}">
                <a16:creationId xmlns:a16="http://schemas.microsoft.com/office/drawing/2014/main" id="{56ADF2A9-C719-4415-91B5-E805ACDAC5C8}"/>
              </a:ext>
            </a:extLst>
          </p:cNvPr>
          <p:cNvGrpSpPr/>
          <p:nvPr/>
        </p:nvGrpSpPr>
        <p:grpSpPr>
          <a:xfrm>
            <a:off x="4783029" y="7386544"/>
            <a:ext cx="4800395" cy="607925"/>
            <a:chOff x="8931756" y="7474930"/>
            <a:chExt cx="4549971" cy="607925"/>
          </a:xfrm>
        </p:grpSpPr>
        <p:sp>
          <p:nvSpPr>
            <p:cNvPr id="9" name="TextBox 8">
              <a:extLst>
                <a:ext uri="{FF2B5EF4-FFF2-40B4-BE49-F238E27FC236}">
                  <a16:creationId xmlns:a16="http://schemas.microsoft.com/office/drawing/2014/main" id="{049F0747-3984-4ECC-A5F6-0B1D0BF32B84}"/>
                </a:ext>
              </a:extLst>
            </p:cNvPr>
            <p:cNvSpPr txBox="1"/>
            <p:nvPr/>
          </p:nvSpPr>
          <p:spPr>
            <a:xfrm>
              <a:off x="10949543" y="7498080"/>
              <a:ext cx="2532184" cy="584775"/>
            </a:xfrm>
            <a:prstGeom prst="rect">
              <a:avLst/>
            </a:prstGeom>
            <a:noFill/>
          </p:spPr>
          <p:txBody>
            <a:bodyPr wrap="square" rtlCol="0">
              <a:spAutoFit/>
            </a:bodyPr>
            <a:lstStyle/>
            <a:p>
              <a:r>
                <a:rPr lang="en-US" sz="1600" dirty="0">
                  <a:solidFill>
                    <a:schemeClr val="bg1"/>
                  </a:solidFill>
                  <a:latin typeface="Segoe UI" panose="020B0502040204020203" pitchFamily="34" charset="0"/>
                  <a:cs typeface="Segoe UI" panose="020B0502040204020203" pitchFamily="34" charset="0"/>
                </a:rPr>
                <a:t>425.281.5716</a:t>
              </a:r>
            </a:p>
            <a:p>
              <a:r>
                <a:rPr lang="en-US" sz="1600" dirty="0">
                  <a:solidFill>
                    <a:schemeClr val="bg1"/>
                  </a:solidFill>
                  <a:latin typeface="Segoe UI" panose="020B0502040204020203" pitchFamily="34" charset="0"/>
                  <a:cs typeface="Segoe UI" panose="020B0502040204020203" pitchFamily="34" charset="0"/>
                </a:rPr>
                <a:t>sscherer@affirma.com</a:t>
              </a:r>
            </a:p>
          </p:txBody>
        </p:sp>
        <p:sp>
          <p:nvSpPr>
            <p:cNvPr id="10" name="TextBox 9">
              <a:extLst>
                <a:ext uri="{FF2B5EF4-FFF2-40B4-BE49-F238E27FC236}">
                  <a16:creationId xmlns:a16="http://schemas.microsoft.com/office/drawing/2014/main" id="{94179FE8-8A3E-4015-998F-6F1867EBF443}"/>
                </a:ext>
              </a:extLst>
            </p:cNvPr>
            <p:cNvSpPr txBox="1"/>
            <p:nvPr/>
          </p:nvSpPr>
          <p:spPr>
            <a:xfrm>
              <a:off x="8931756" y="7474930"/>
              <a:ext cx="2095407" cy="584775"/>
            </a:xfrm>
            <a:prstGeom prst="rect">
              <a:avLst/>
            </a:prstGeom>
            <a:noFill/>
          </p:spPr>
          <p:txBody>
            <a:bodyPr wrap="square" rtlCol="0">
              <a:spAutoFit/>
            </a:bodyPr>
            <a:lstStyle/>
            <a:p>
              <a:r>
                <a:rPr lang="en-US" sz="1600" dirty="0">
                  <a:solidFill>
                    <a:schemeClr val="bg1"/>
                  </a:solidFill>
                  <a:latin typeface="Segoe UI" panose="020B0502040204020203" pitchFamily="34" charset="0"/>
                  <a:cs typeface="Segoe UI" panose="020B0502040204020203" pitchFamily="34" charset="0"/>
                </a:rPr>
                <a:t>Sarah Scherer</a:t>
              </a:r>
            </a:p>
            <a:p>
              <a:r>
                <a:rPr lang="en-US" sz="1600" dirty="0">
                  <a:solidFill>
                    <a:schemeClr val="bg1"/>
                  </a:solidFill>
                  <a:latin typeface="Segoe UI" panose="020B0502040204020203" pitchFamily="34" charset="0"/>
                  <a:cs typeface="Segoe UI" panose="020B0502040204020203" pitchFamily="34" charset="0"/>
                </a:rPr>
                <a:t>Sr. Director of Sales</a:t>
              </a:r>
            </a:p>
          </p:txBody>
        </p:sp>
        <p:cxnSp>
          <p:nvCxnSpPr>
            <p:cNvPr id="12" name="Straight Connector 11">
              <a:extLst>
                <a:ext uri="{FF2B5EF4-FFF2-40B4-BE49-F238E27FC236}">
                  <a16:creationId xmlns:a16="http://schemas.microsoft.com/office/drawing/2014/main" id="{E888940A-A55A-448B-9967-A9AF8440B275}"/>
                </a:ext>
              </a:extLst>
            </p:cNvPr>
            <p:cNvCxnSpPr/>
            <p:nvPr/>
          </p:nvCxnSpPr>
          <p:spPr>
            <a:xfrm>
              <a:off x="10829206" y="7555232"/>
              <a:ext cx="1" cy="418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9FE40D04-EE98-4998-81B3-D5210A6D2C85}"/>
              </a:ext>
            </a:extLst>
          </p:cNvPr>
          <p:cNvCxnSpPr/>
          <p:nvPr/>
        </p:nvCxnSpPr>
        <p:spPr>
          <a:xfrm>
            <a:off x="7335843" y="1393857"/>
            <a:ext cx="0" cy="12337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2" descr="Image result for boundless network logo">
            <a:extLst>
              <a:ext uri="{FF2B5EF4-FFF2-40B4-BE49-F238E27FC236}">
                <a16:creationId xmlns:a16="http://schemas.microsoft.com/office/drawing/2014/main" id="{01785E04-FEAC-4E7A-9107-486F6BCEF4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4392" y="663253"/>
            <a:ext cx="3009565" cy="179969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655129E-302C-43C8-9F61-0E974E0D5FFC}"/>
              </a:ext>
            </a:extLst>
          </p:cNvPr>
          <p:cNvGrpSpPr/>
          <p:nvPr/>
        </p:nvGrpSpPr>
        <p:grpSpPr>
          <a:xfrm>
            <a:off x="190709" y="7386543"/>
            <a:ext cx="4519715" cy="584775"/>
            <a:chOff x="8954033" y="7474930"/>
            <a:chExt cx="4283927" cy="584775"/>
          </a:xfrm>
        </p:grpSpPr>
        <p:sp>
          <p:nvSpPr>
            <p:cNvPr id="22" name="TextBox 21">
              <a:extLst>
                <a:ext uri="{FF2B5EF4-FFF2-40B4-BE49-F238E27FC236}">
                  <a16:creationId xmlns:a16="http://schemas.microsoft.com/office/drawing/2014/main" id="{4575659D-CD0A-4F40-A1B7-AE75AA827F00}"/>
                </a:ext>
              </a:extLst>
            </p:cNvPr>
            <p:cNvSpPr txBox="1"/>
            <p:nvPr/>
          </p:nvSpPr>
          <p:spPr>
            <a:xfrm>
              <a:off x="10705776" y="7498080"/>
              <a:ext cx="2532184" cy="338554"/>
            </a:xfrm>
            <a:prstGeom prst="rect">
              <a:avLst/>
            </a:prstGeom>
            <a:noFill/>
          </p:spPr>
          <p:txBody>
            <a:bodyPr wrap="square" rtlCol="0">
              <a:spAutoFit/>
            </a:bodyPr>
            <a:lstStyle/>
            <a:p>
              <a:r>
                <a:rPr lang="en-US" sz="1600" dirty="0">
                  <a:solidFill>
                    <a:schemeClr val="bg1"/>
                  </a:solidFill>
                  <a:latin typeface="Segoe UI" panose="020B0502040204020203" pitchFamily="34" charset="0"/>
                  <a:cs typeface="Segoe UI" panose="020B0502040204020203" pitchFamily="34" charset="0"/>
                </a:rPr>
                <a:t>shopkins@affirma.com</a:t>
              </a:r>
            </a:p>
          </p:txBody>
        </p:sp>
        <p:sp>
          <p:nvSpPr>
            <p:cNvPr id="23" name="TextBox 22">
              <a:extLst>
                <a:ext uri="{FF2B5EF4-FFF2-40B4-BE49-F238E27FC236}">
                  <a16:creationId xmlns:a16="http://schemas.microsoft.com/office/drawing/2014/main" id="{8A7534C8-6CC0-4FCB-878A-76ECA65847A1}"/>
                </a:ext>
              </a:extLst>
            </p:cNvPr>
            <p:cNvSpPr txBox="1"/>
            <p:nvPr/>
          </p:nvSpPr>
          <p:spPr>
            <a:xfrm>
              <a:off x="8954033" y="7474930"/>
              <a:ext cx="2095407" cy="584775"/>
            </a:xfrm>
            <a:prstGeom prst="rect">
              <a:avLst/>
            </a:prstGeom>
            <a:noFill/>
          </p:spPr>
          <p:txBody>
            <a:bodyPr wrap="square" rtlCol="0">
              <a:spAutoFit/>
            </a:bodyPr>
            <a:lstStyle/>
            <a:p>
              <a:r>
                <a:rPr lang="en-US" sz="1600" dirty="0">
                  <a:solidFill>
                    <a:schemeClr val="bg1"/>
                  </a:solidFill>
                  <a:latin typeface="Segoe UI" panose="020B0502040204020203" pitchFamily="34" charset="0"/>
                  <a:cs typeface="Segoe UI" panose="020B0502040204020203" pitchFamily="34" charset="0"/>
                </a:rPr>
                <a:t>Sam Hopkins</a:t>
              </a:r>
            </a:p>
            <a:p>
              <a:r>
                <a:rPr lang="en-US" sz="1600" dirty="0">
                  <a:solidFill>
                    <a:schemeClr val="bg1"/>
                  </a:solidFill>
                  <a:latin typeface="Segoe UI" panose="020B0502040204020203" pitchFamily="34" charset="0"/>
                  <a:cs typeface="Segoe UI" panose="020B0502040204020203" pitchFamily="34" charset="0"/>
                </a:rPr>
                <a:t>BI Practice Lead</a:t>
              </a:r>
            </a:p>
          </p:txBody>
        </p:sp>
        <p:cxnSp>
          <p:nvCxnSpPr>
            <p:cNvPr id="24" name="Straight Connector 23">
              <a:extLst>
                <a:ext uri="{FF2B5EF4-FFF2-40B4-BE49-F238E27FC236}">
                  <a16:creationId xmlns:a16="http://schemas.microsoft.com/office/drawing/2014/main" id="{6E125FC2-1055-4688-A976-A4DA45872361}"/>
                </a:ext>
              </a:extLst>
            </p:cNvPr>
            <p:cNvCxnSpPr/>
            <p:nvPr/>
          </p:nvCxnSpPr>
          <p:spPr>
            <a:xfrm>
              <a:off x="10571903" y="7569520"/>
              <a:ext cx="1" cy="418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79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A40DB5-B054-4B52-B27D-446721D6CC27}" type="slidenum">
              <a:rPr lang="en-US" smtClean="0"/>
              <a:pPr/>
              <a:t>10</a:t>
            </a:fld>
            <a:endParaRPr lang="en-US"/>
          </a:p>
        </p:txBody>
      </p:sp>
      <p:sp>
        <p:nvSpPr>
          <p:cNvPr id="3" name="Title 2">
            <a:extLst>
              <a:ext uri="{FF2B5EF4-FFF2-40B4-BE49-F238E27FC236}">
                <a16:creationId xmlns:a16="http://schemas.microsoft.com/office/drawing/2014/main" id="{B0E5B11C-828F-4C5C-B85E-B58A576D7718}"/>
              </a:ext>
            </a:extLst>
          </p:cNvPr>
          <p:cNvSpPr>
            <a:spLocks noGrp="1"/>
          </p:cNvSpPr>
          <p:nvPr>
            <p:ph type="title"/>
          </p:nvPr>
        </p:nvSpPr>
        <p:spPr/>
        <p:txBody>
          <a:bodyPr/>
          <a:lstStyle/>
          <a:p>
            <a:r>
              <a:rPr lang="en-US"/>
              <a:t>Project Financials &amp; Timeline</a:t>
            </a:r>
          </a:p>
        </p:txBody>
      </p:sp>
    </p:spTree>
    <p:extLst>
      <p:ext uri="{BB962C8B-B14F-4D97-AF65-F5344CB8AC3E}">
        <p14:creationId xmlns:p14="http://schemas.microsoft.com/office/powerpoint/2010/main" val="203591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E315ED-C54E-4C5E-AF78-BA1AEBDCE1B4}"/>
              </a:ext>
            </a:extLst>
          </p:cNvPr>
          <p:cNvSpPr>
            <a:spLocks noGrp="1"/>
          </p:cNvSpPr>
          <p:nvPr>
            <p:ph type="title"/>
          </p:nvPr>
        </p:nvSpPr>
        <p:spPr>
          <a:xfrm>
            <a:off x="457200" y="274320"/>
            <a:ext cx="13716000" cy="640080"/>
          </a:xfrm>
        </p:spPr>
        <p:txBody>
          <a:bodyPr/>
          <a:lstStyle/>
          <a:p>
            <a:r>
              <a:rPr lang="en-US" dirty="0"/>
              <a:t>Project Estimate</a:t>
            </a:r>
          </a:p>
        </p:txBody>
      </p:sp>
      <p:sp>
        <p:nvSpPr>
          <p:cNvPr id="5" name="Rectangle 4">
            <a:extLst>
              <a:ext uri="{FF2B5EF4-FFF2-40B4-BE49-F238E27FC236}">
                <a16:creationId xmlns:a16="http://schemas.microsoft.com/office/drawing/2014/main" id="{56A53686-3743-458B-BD0E-9E63A5548D84}"/>
              </a:ext>
            </a:extLst>
          </p:cNvPr>
          <p:cNvSpPr/>
          <p:nvPr/>
        </p:nvSpPr>
        <p:spPr>
          <a:xfrm>
            <a:off x="603937" y="1737591"/>
            <a:ext cx="13227218" cy="2108078"/>
          </a:xfrm>
          <a:prstGeom prst="rect">
            <a:avLst/>
          </a:prstGeom>
        </p:spPr>
        <p:txBody>
          <a:bodyPr wrap="square">
            <a:spAutoFit/>
          </a:bodyPr>
          <a:lstStyle/>
          <a:p>
            <a:pPr lvl="0" defTabSz="914400">
              <a:lnSpc>
                <a:spcPct val="115000"/>
              </a:lnSpc>
            </a:pPr>
            <a:r>
              <a:rPr lang="en-US" sz="2400" b="1" dirty="0">
                <a:solidFill>
                  <a:srgbClr val="0096A9"/>
                </a:solidFill>
                <a:latin typeface="Segoe UI" panose="020B0502040204020203" pitchFamily="34" charset="0"/>
                <a:cs typeface="Segoe UI" panose="020B0502040204020203" pitchFamily="34" charset="0"/>
              </a:rPr>
              <a:t>Time &amp; Materials Estimate </a:t>
            </a:r>
          </a:p>
          <a:p>
            <a:pPr marL="12700" marR="57150">
              <a:lnSpc>
                <a:spcPct val="114999"/>
              </a:lnSpc>
              <a:spcBef>
                <a:spcPts val="150"/>
              </a:spcBef>
            </a:pPr>
            <a:r>
              <a:rPr lang="en-US" sz="1800" dirty="0">
                <a:solidFill>
                  <a:srgbClr val="000000"/>
                </a:solidFill>
              </a:rPr>
              <a:t>Affirma is proposing that this engagement will be worked towards under a time and materials agreement. Affirma’s Project Manager will maintain strong communication with the Boundless Network Project Team on scope, investment, project milestones and deliverables throughout the engagement. The actual cost of the project could vary from this estimate based on collaborative decisions made between the Boundless Network and Affirma team. Data source simplicity or complexity is a driver for the estimated cost range.  This estimate does not include travel expenses. </a:t>
            </a:r>
          </a:p>
        </p:txBody>
      </p:sp>
      <p:sp>
        <p:nvSpPr>
          <p:cNvPr id="6" name="Rectangle 5">
            <a:extLst>
              <a:ext uri="{FF2B5EF4-FFF2-40B4-BE49-F238E27FC236}">
                <a16:creationId xmlns:a16="http://schemas.microsoft.com/office/drawing/2014/main" id="{09F76E4F-E061-4521-A69C-AB6B3C4CB88B}"/>
              </a:ext>
            </a:extLst>
          </p:cNvPr>
          <p:cNvSpPr/>
          <p:nvPr/>
        </p:nvSpPr>
        <p:spPr>
          <a:xfrm>
            <a:off x="603937" y="3949006"/>
            <a:ext cx="4565258" cy="477054"/>
          </a:xfrm>
          <a:prstGeom prst="rect">
            <a:avLst/>
          </a:prstGeom>
        </p:spPr>
        <p:txBody>
          <a:bodyPr wrap="square">
            <a:spAutoFit/>
          </a:bodyPr>
          <a:lstStyle/>
          <a:p>
            <a:r>
              <a:rPr lang="en-US" sz="2400" b="1" dirty="0">
                <a:solidFill>
                  <a:srgbClr val="0096A9"/>
                </a:solidFill>
                <a:latin typeface="Segoe UI" panose="020B0502040204020203" pitchFamily="34" charset="0"/>
                <a:cs typeface="Segoe UI" panose="020B0502040204020203" pitchFamily="34" charset="0"/>
              </a:rPr>
              <a:t>Hourly Rates</a:t>
            </a:r>
          </a:p>
        </p:txBody>
      </p:sp>
      <p:graphicFrame>
        <p:nvGraphicFramePr>
          <p:cNvPr id="9" name="Table 8">
            <a:extLst>
              <a:ext uri="{FF2B5EF4-FFF2-40B4-BE49-F238E27FC236}">
                <a16:creationId xmlns:a16="http://schemas.microsoft.com/office/drawing/2014/main" id="{BE4938DA-5377-48AA-B523-B5A2EE26EA99}"/>
              </a:ext>
            </a:extLst>
          </p:cNvPr>
          <p:cNvGraphicFramePr>
            <a:graphicFrameLocks noGrp="1"/>
          </p:cNvGraphicFramePr>
          <p:nvPr/>
        </p:nvGraphicFramePr>
        <p:xfrm>
          <a:off x="8186239" y="4507808"/>
          <a:ext cx="5559135" cy="2586320"/>
        </p:xfrm>
        <a:graphic>
          <a:graphicData uri="http://schemas.openxmlformats.org/drawingml/2006/table">
            <a:tbl>
              <a:tblPr/>
              <a:tblGrid>
                <a:gridCol w="3570332">
                  <a:extLst>
                    <a:ext uri="{9D8B030D-6E8A-4147-A177-3AD203B41FA5}">
                      <a16:colId xmlns:a16="http://schemas.microsoft.com/office/drawing/2014/main" val="2979690536"/>
                    </a:ext>
                  </a:extLst>
                </a:gridCol>
                <a:gridCol w="1988803">
                  <a:extLst>
                    <a:ext uri="{9D8B030D-6E8A-4147-A177-3AD203B41FA5}">
                      <a16:colId xmlns:a16="http://schemas.microsoft.com/office/drawing/2014/main" val="4040875991"/>
                    </a:ext>
                  </a:extLst>
                </a:gridCol>
              </a:tblGrid>
              <a:tr h="456078">
                <a:tc gridSpan="2">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000" b="0" i="0" u="none" strike="noStrike" dirty="0">
                          <a:solidFill>
                            <a:schemeClr val="bg1"/>
                          </a:solidFill>
                          <a:effectLst/>
                          <a:latin typeface="+mn-lt"/>
                        </a:rPr>
                        <a:t>Project Category                          Estimated Cost</a:t>
                      </a:r>
                    </a:p>
                  </a:txBody>
                  <a:tcPr marT="91440" marB="91440" anchor="ctr">
                    <a:lnL>
                      <a:noFill/>
                    </a:lnL>
                    <a:lnR>
                      <a:noFill/>
                    </a:lnR>
                    <a:lnT>
                      <a:noFill/>
                    </a:lnT>
                    <a:lnB>
                      <a:noFill/>
                    </a:lnB>
                    <a:solidFill>
                      <a:srgbClr val="006580"/>
                    </a:solidFill>
                  </a:tcPr>
                </a:tc>
                <a:tc hMerge="1">
                  <a:txBody>
                    <a:bodyPr/>
                    <a:lstStyle/>
                    <a:p>
                      <a:pPr algn="r" fontAlgn="ctr"/>
                      <a:endParaRPr lang="en-US" sz="2000" b="0" i="0" u="none" strike="noStrike">
                        <a:solidFill>
                          <a:schemeClr val="bg1"/>
                        </a:solidFill>
                        <a:effectLst/>
                        <a:latin typeface="+mn-lt"/>
                      </a:endParaRPr>
                    </a:p>
                  </a:txBody>
                  <a:tcPr marT="91440" marB="91440" anchor="ctr">
                    <a:lnL>
                      <a:noFill/>
                    </a:lnL>
                    <a:lnR>
                      <a:noFill/>
                    </a:lnR>
                    <a:lnT>
                      <a:noFill/>
                    </a:lnT>
                    <a:lnB>
                      <a:noFill/>
                    </a:lnB>
                    <a:solidFill>
                      <a:srgbClr val="006580"/>
                    </a:solidFill>
                  </a:tcPr>
                </a:tc>
                <a:extLst>
                  <a:ext uri="{0D108BD9-81ED-4DB2-BD59-A6C34878D82A}">
                    <a16:rowId xmlns:a16="http://schemas.microsoft.com/office/drawing/2014/main" val="2222056373"/>
                  </a:ext>
                </a:extLst>
              </a:tr>
              <a:tr h="430595">
                <a:tc>
                  <a:txBody>
                    <a:bodyPr/>
                    <a:lstStyle/>
                    <a:p>
                      <a:pPr marL="0" lvl="0" indent="0" algn="l" defTabSz="3262313" rtl="0" fontAlgn="ctr"/>
                      <a:r>
                        <a:rPr lang="en-US" sz="1800" b="0" i="0" u="none" strike="noStrike" kern="1200" dirty="0">
                          <a:solidFill>
                            <a:srgbClr val="000000"/>
                          </a:solidFill>
                          <a:effectLst/>
                          <a:latin typeface="+mn-lt"/>
                          <a:ea typeface="+mn-ea"/>
                          <a:cs typeface="+mn-cs"/>
                        </a:rPr>
                        <a:t>Planning</a:t>
                      </a:r>
                    </a:p>
                  </a:txBody>
                  <a:tcPr marL="500063" marR="4763" marT="4763" marB="0" anchor="ctr">
                    <a:lnL>
                      <a:noFill/>
                    </a:lnL>
                    <a:lnR>
                      <a:noFill/>
                    </a:lnR>
                    <a:lnT>
                      <a:noFill/>
                    </a:lnT>
                    <a:lnB>
                      <a:noFill/>
                    </a:lnB>
                    <a:solidFill>
                      <a:schemeClr val="bg1"/>
                    </a:solidFill>
                  </a:tcPr>
                </a:tc>
                <a:tc>
                  <a:txBody>
                    <a:bodyPr/>
                    <a:lstStyle/>
                    <a:p>
                      <a:pPr marL="0" lvl="0" indent="0" algn="r" defTabSz="3262313" rtl="0" eaLnBrk="1" fontAlgn="ctr" latinLnBrk="0" hangingPunct="1"/>
                      <a:r>
                        <a:rPr lang="en-US" sz="1800" b="0" i="0" u="none" strike="noStrike" kern="1200" dirty="0">
                          <a:solidFill>
                            <a:srgbClr val="000000"/>
                          </a:solidFill>
                          <a:effectLst/>
                          <a:latin typeface="+mn-lt"/>
                          <a:ea typeface="+mn-ea"/>
                          <a:cs typeface="+mn-cs"/>
                        </a:rPr>
                        <a:t>$</a:t>
                      </a:r>
                      <a:r>
                        <a:rPr lang="en-US" sz="1800" b="0" i="0" u="none" strike="noStrike" kern="1200" dirty="0">
                          <a:solidFill>
                            <a:srgbClr val="000000"/>
                          </a:solidFill>
                          <a:latin typeface="+mn-lt"/>
                          <a:ea typeface="+mn-ea"/>
                          <a:cs typeface="+mn-cs"/>
                        </a:rPr>
                        <a:t>14k - $16k</a:t>
                      </a:r>
                    </a:p>
                  </a:txBody>
                  <a:tcPr marL="4763" marT="4763" marB="0" anchor="ctr">
                    <a:lnL>
                      <a:noFill/>
                    </a:lnL>
                    <a:lnR>
                      <a:noFill/>
                    </a:lnR>
                    <a:lnT>
                      <a:noFill/>
                    </a:lnT>
                    <a:lnB>
                      <a:noFill/>
                    </a:lnB>
                    <a:solidFill>
                      <a:schemeClr val="bg1"/>
                    </a:solidFill>
                  </a:tcPr>
                </a:tc>
                <a:extLst>
                  <a:ext uri="{0D108BD9-81ED-4DB2-BD59-A6C34878D82A}">
                    <a16:rowId xmlns:a16="http://schemas.microsoft.com/office/drawing/2014/main" val="3169898960"/>
                  </a:ext>
                </a:extLst>
              </a:tr>
              <a:tr h="430595">
                <a:tc>
                  <a:txBody>
                    <a:bodyPr/>
                    <a:lstStyle/>
                    <a:p>
                      <a:pPr marL="0" lvl="0" indent="0" algn="l" rtl="0"/>
                      <a:r>
                        <a:rPr lang="en-US" sz="1800" b="0" i="0" u="none" strike="noStrike" kern="1200" dirty="0">
                          <a:solidFill>
                            <a:srgbClr val="000000"/>
                          </a:solidFill>
                          <a:effectLst/>
                          <a:latin typeface="+mn-lt"/>
                          <a:ea typeface="+mn-ea"/>
                          <a:cs typeface="+mn-cs"/>
                        </a:rPr>
                        <a:t>Implementation</a:t>
                      </a:r>
                      <a:r>
                        <a:rPr lang="en-US" sz="1800" b="0" i="0" u="none" strike="noStrike" kern="1200" dirty="0">
                          <a:solidFill>
                            <a:srgbClr val="000000"/>
                          </a:solidFill>
                          <a:latin typeface="+mn-lt"/>
                          <a:ea typeface="+mn-ea"/>
                          <a:cs typeface="+mn-cs"/>
                        </a:rPr>
                        <a:t> </a:t>
                      </a:r>
                      <a:endParaRPr lang="en-US" sz="1800" b="0" i="0" u="none" strike="noStrike" kern="1200" dirty="0">
                        <a:solidFill>
                          <a:srgbClr val="000000"/>
                        </a:solidFill>
                        <a:effectLst/>
                        <a:latin typeface="+mn-lt"/>
                        <a:ea typeface="+mn-ea"/>
                        <a:cs typeface="+mn-cs"/>
                      </a:endParaRPr>
                    </a:p>
                  </a:txBody>
                  <a:tcPr marL="500063" marR="4763" marT="4763" marB="0" anchor="ctr">
                    <a:lnL>
                      <a:noFill/>
                    </a:lnL>
                    <a:lnR>
                      <a:noFill/>
                    </a:lnR>
                    <a:lnT>
                      <a:noFill/>
                    </a:lnT>
                    <a:lnB>
                      <a:noFill/>
                    </a:lnB>
                    <a:solidFill>
                      <a:srgbClr val="EEEEEE"/>
                    </a:solidFill>
                  </a:tcPr>
                </a:tc>
                <a:tc>
                  <a:txBody>
                    <a:bodyPr/>
                    <a:lstStyle/>
                    <a:p>
                      <a:pPr marL="0" lvl="0" indent="0" algn="r" defTabSz="3262313" rtl="0" eaLnBrk="1" fontAlgn="ctr" latinLnBrk="0" hangingPunct="1"/>
                      <a:r>
                        <a:rPr lang="en-US" sz="1800" b="0" i="0" u="none" strike="noStrike" kern="1200" dirty="0">
                          <a:solidFill>
                            <a:srgbClr val="000000"/>
                          </a:solidFill>
                          <a:latin typeface="+mn-lt"/>
                          <a:ea typeface="+mn-ea"/>
                          <a:cs typeface="+mn-cs"/>
                        </a:rPr>
                        <a:t>$60k - $66k</a:t>
                      </a:r>
                      <a:endParaRPr lang="en-US" sz="1800" b="0" i="0" u="none" strike="noStrike" kern="1200" dirty="0">
                        <a:solidFill>
                          <a:srgbClr val="000000"/>
                        </a:solidFill>
                        <a:effectLst/>
                        <a:latin typeface="+mn-lt"/>
                        <a:ea typeface="+mn-ea"/>
                        <a:cs typeface="+mn-cs"/>
                      </a:endParaRPr>
                    </a:p>
                  </a:txBody>
                  <a:tcPr marL="4763" marT="4763" marB="0" anchor="ctr">
                    <a:lnL>
                      <a:noFill/>
                    </a:lnL>
                    <a:lnR>
                      <a:noFill/>
                    </a:lnR>
                    <a:lnT>
                      <a:noFill/>
                    </a:lnT>
                    <a:lnB>
                      <a:noFill/>
                    </a:lnB>
                    <a:solidFill>
                      <a:srgbClr val="EEEEEE"/>
                    </a:solidFill>
                  </a:tcPr>
                </a:tc>
                <a:extLst>
                  <a:ext uri="{0D108BD9-81ED-4DB2-BD59-A6C34878D82A}">
                    <a16:rowId xmlns:a16="http://schemas.microsoft.com/office/drawing/2014/main" val="2728346096"/>
                  </a:ext>
                </a:extLst>
              </a:tr>
              <a:tr h="381740">
                <a:tc>
                  <a:txBody>
                    <a:bodyPr/>
                    <a:lstStyle/>
                    <a:p>
                      <a:pPr marL="0" lvl="0" indent="0" algn="l" defTabSz="3262313" rtl="0" eaLnBrk="1" fontAlgn="ctr" latinLnBrk="0" hangingPunct="1"/>
                      <a:r>
                        <a:rPr lang="en-US" sz="1800" b="0" i="0" u="none" strike="noStrike" kern="1200" dirty="0">
                          <a:solidFill>
                            <a:srgbClr val="000000"/>
                          </a:solidFill>
                          <a:latin typeface="+mn-lt"/>
                          <a:ea typeface="+mn-ea"/>
                          <a:cs typeface="+mn-cs"/>
                        </a:rPr>
                        <a:t>Deployment</a:t>
                      </a:r>
                      <a:endParaRPr lang="en-US" sz="1800" b="0" i="0" u="none" strike="noStrike" kern="1200" dirty="0">
                        <a:solidFill>
                          <a:srgbClr val="000000"/>
                        </a:solidFill>
                        <a:effectLst/>
                        <a:latin typeface="+mn-lt"/>
                        <a:ea typeface="+mn-ea"/>
                        <a:cs typeface="+mn-cs"/>
                      </a:endParaRPr>
                    </a:p>
                  </a:txBody>
                  <a:tcPr marL="500063" marR="4763" marT="4763" marB="0" anchor="ctr">
                    <a:lnL>
                      <a:noFill/>
                    </a:lnL>
                    <a:lnR>
                      <a:noFill/>
                    </a:lnR>
                    <a:lnT>
                      <a:noFill/>
                    </a:lnT>
                    <a:lnB>
                      <a:noFill/>
                    </a:lnB>
                    <a:solidFill>
                      <a:schemeClr val="bg1"/>
                    </a:solidFill>
                  </a:tcPr>
                </a:tc>
                <a:tc>
                  <a:txBody>
                    <a:bodyPr/>
                    <a:lstStyle/>
                    <a:p>
                      <a:pPr marL="0" lvl="0" indent="0" algn="r" defTabSz="3262313" rtl="0" eaLnBrk="1" fontAlgn="ctr" latinLnBrk="0" hangingPunct="1"/>
                      <a:r>
                        <a:rPr lang="en-US" sz="1800" b="0" i="0" u="none" strike="noStrike" kern="1200" dirty="0">
                          <a:solidFill>
                            <a:srgbClr val="000000"/>
                          </a:solidFill>
                          <a:latin typeface="+mn-lt"/>
                          <a:ea typeface="+mn-ea"/>
                          <a:cs typeface="+mn-cs"/>
                        </a:rPr>
                        <a:t>$34k - $38k</a:t>
                      </a:r>
                      <a:endParaRPr lang="en-US" sz="1800" b="0" i="0" u="none" strike="noStrike" kern="1200" dirty="0">
                        <a:solidFill>
                          <a:srgbClr val="000000"/>
                        </a:solidFill>
                        <a:effectLst/>
                        <a:latin typeface="+mn-lt"/>
                        <a:ea typeface="+mn-ea"/>
                        <a:cs typeface="+mn-cs"/>
                      </a:endParaRPr>
                    </a:p>
                  </a:txBody>
                  <a:tcPr marL="4763" marT="4763" marB="0" anchor="ctr">
                    <a:lnL>
                      <a:noFill/>
                    </a:lnL>
                    <a:lnR>
                      <a:noFill/>
                    </a:lnR>
                    <a:lnT>
                      <a:noFill/>
                    </a:lnT>
                    <a:lnB>
                      <a:noFill/>
                    </a:lnB>
                    <a:solidFill>
                      <a:schemeClr val="bg1"/>
                    </a:solidFill>
                  </a:tcPr>
                </a:tc>
                <a:extLst>
                  <a:ext uri="{0D108BD9-81ED-4DB2-BD59-A6C34878D82A}">
                    <a16:rowId xmlns:a16="http://schemas.microsoft.com/office/drawing/2014/main" val="3378005401"/>
                  </a:ext>
                </a:extLst>
              </a:tr>
              <a:tr h="427855">
                <a:tc>
                  <a:txBody>
                    <a:bodyPr/>
                    <a:lstStyle/>
                    <a:p>
                      <a:pPr algn="l" fontAlgn="ctr"/>
                      <a:r>
                        <a:rPr lang="en-US" sz="2000" b="0" i="0" u="none" strike="noStrike" dirty="0">
                          <a:solidFill>
                            <a:schemeClr val="bg1"/>
                          </a:solidFill>
                          <a:effectLst/>
                          <a:latin typeface="Segoe UI" panose="020B0502040204020203" pitchFamily="34" charset="0"/>
                        </a:rPr>
                        <a:t>Estimated Total Cost</a:t>
                      </a:r>
                    </a:p>
                  </a:txBody>
                  <a:tcPr marL="182880" marR="7620" marT="7620" marB="0" anchor="ctr">
                    <a:lnL>
                      <a:noFill/>
                    </a:lnL>
                    <a:lnR>
                      <a:noFill/>
                    </a:lnR>
                    <a:lnT>
                      <a:noFill/>
                    </a:lnT>
                    <a:lnB>
                      <a:noFill/>
                    </a:lnB>
                    <a:solidFill>
                      <a:srgbClr val="006580"/>
                    </a:solidFill>
                  </a:tcPr>
                </a:tc>
                <a:tc>
                  <a:txBody>
                    <a:bodyPr/>
                    <a:lstStyle/>
                    <a:p>
                      <a:pPr algn="l" fontAlgn="ctr"/>
                      <a:r>
                        <a:rPr lang="en-US" sz="2000" b="0" i="0" u="none" strike="noStrike" dirty="0">
                          <a:solidFill>
                            <a:schemeClr val="bg1"/>
                          </a:solidFill>
                          <a:effectLst/>
                          <a:latin typeface="Segoe UI"/>
                        </a:rPr>
                        <a:t>    $108k - $120k</a:t>
                      </a:r>
                      <a:endParaRPr lang="en-US" sz="2000" b="0" i="0" u="none" strike="noStrike" dirty="0">
                        <a:solidFill>
                          <a:schemeClr val="bg1"/>
                        </a:solidFill>
                        <a:effectLst/>
                        <a:latin typeface="Segoe UI" panose="020B0502040204020203" pitchFamily="34" charset="0"/>
                      </a:endParaRPr>
                    </a:p>
                  </a:txBody>
                  <a:tcPr marL="7620" marR="7620" marT="7620" marB="0" anchor="ctr">
                    <a:lnL>
                      <a:noFill/>
                    </a:lnL>
                    <a:lnR>
                      <a:noFill/>
                    </a:lnR>
                    <a:lnT>
                      <a:noFill/>
                    </a:lnT>
                    <a:lnB>
                      <a:noFill/>
                    </a:lnB>
                    <a:solidFill>
                      <a:srgbClr val="006580"/>
                    </a:solidFill>
                  </a:tcPr>
                </a:tc>
                <a:extLst>
                  <a:ext uri="{0D108BD9-81ED-4DB2-BD59-A6C34878D82A}">
                    <a16:rowId xmlns:a16="http://schemas.microsoft.com/office/drawing/2014/main" val="1238990951"/>
                  </a:ext>
                </a:extLst>
              </a:tr>
              <a:tr h="427855">
                <a:tc>
                  <a:txBody>
                    <a:bodyPr/>
                    <a:lstStyle/>
                    <a:p>
                      <a:pPr algn="l" fontAlgn="ctr"/>
                      <a:r>
                        <a:rPr lang="en-US" sz="1600" b="0" i="0" u="none" strike="noStrike" dirty="0">
                          <a:solidFill>
                            <a:schemeClr val="tx1"/>
                          </a:solidFill>
                          <a:effectLst/>
                          <a:latin typeface="Segoe UI" panose="020B0502040204020203" pitchFamily="34" charset="0"/>
                        </a:rPr>
                        <a:t>Great Plains Integration (Optional)</a:t>
                      </a:r>
                    </a:p>
                  </a:txBody>
                  <a:tcPr marL="182880" marR="7620" marT="7620" marB="0" anchor="ctr">
                    <a:lnL>
                      <a:noFill/>
                    </a:lnL>
                    <a:lnR>
                      <a:noFill/>
                    </a:lnR>
                    <a:lnT>
                      <a:noFill/>
                    </a:lnT>
                    <a:lnB>
                      <a:noFill/>
                    </a:lnB>
                    <a:solidFill>
                      <a:srgbClr val="EEEEEE"/>
                    </a:solidFill>
                  </a:tcPr>
                </a:tc>
                <a:tc>
                  <a:txBody>
                    <a:bodyPr/>
                    <a:lstStyle/>
                    <a:p>
                      <a:pPr algn="l" fontAlgn="ctr"/>
                      <a:r>
                        <a:rPr lang="en-US" sz="1800" b="0" i="0" u="none" strike="noStrike" dirty="0">
                          <a:solidFill>
                            <a:schemeClr val="tx1"/>
                          </a:solidFill>
                          <a:effectLst/>
                          <a:latin typeface="Segoe UI" panose="020B0502040204020203" pitchFamily="34" charset="0"/>
                        </a:rPr>
                        <a:t>           $14k - $16k</a:t>
                      </a:r>
                      <a:endParaRPr lang="en-US" sz="2000" b="0" i="0" u="none" strike="noStrike" dirty="0">
                        <a:solidFill>
                          <a:schemeClr val="tx1"/>
                        </a:solidFill>
                        <a:effectLst/>
                        <a:latin typeface="Segoe UI" panose="020B0502040204020203" pitchFamily="34" charset="0"/>
                      </a:endParaRP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3729885809"/>
                  </a:ext>
                </a:extLst>
              </a:tr>
            </a:tbl>
          </a:graphicData>
        </a:graphic>
      </p:graphicFrame>
      <p:sp>
        <p:nvSpPr>
          <p:cNvPr id="2" name="Rectangle 1">
            <a:extLst>
              <a:ext uri="{FF2B5EF4-FFF2-40B4-BE49-F238E27FC236}">
                <a16:creationId xmlns:a16="http://schemas.microsoft.com/office/drawing/2014/main" id="{2F328ECC-718A-4CBA-B828-222DDDCED08D}"/>
              </a:ext>
            </a:extLst>
          </p:cNvPr>
          <p:cNvSpPr/>
          <p:nvPr/>
        </p:nvSpPr>
        <p:spPr>
          <a:xfrm>
            <a:off x="8068989" y="3964395"/>
            <a:ext cx="2896819" cy="461665"/>
          </a:xfrm>
          <a:prstGeom prst="rect">
            <a:avLst/>
          </a:prstGeom>
        </p:spPr>
        <p:txBody>
          <a:bodyPr wrap="none">
            <a:spAutoFit/>
          </a:bodyPr>
          <a:lstStyle/>
          <a:p>
            <a:r>
              <a:rPr lang="en-US" sz="2400" b="1" dirty="0">
                <a:solidFill>
                  <a:srgbClr val="0096A9"/>
                </a:solidFill>
                <a:latin typeface="Segoe UI" panose="020B0502040204020203" pitchFamily="34" charset="0"/>
                <a:cs typeface="Segoe UI" panose="020B0502040204020203" pitchFamily="34" charset="0"/>
              </a:rPr>
              <a:t>Estimate Summary</a:t>
            </a:r>
          </a:p>
        </p:txBody>
      </p:sp>
      <p:graphicFrame>
        <p:nvGraphicFramePr>
          <p:cNvPr id="8" name="Table 7">
            <a:extLst>
              <a:ext uri="{FF2B5EF4-FFF2-40B4-BE49-F238E27FC236}">
                <a16:creationId xmlns:a16="http://schemas.microsoft.com/office/drawing/2014/main" id="{B52AE98E-6F3A-4029-AFD7-201DECDDEC4E}"/>
              </a:ext>
            </a:extLst>
          </p:cNvPr>
          <p:cNvGraphicFramePr>
            <a:graphicFrameLocks noGrp="1"/>
          </p:cNvGraphicFramePr>
          <p:nvPr/>
        </p:nvGraphicFramePr>
        <p:xfrm>
          <a:off x="680137" y="4507808"/>
          <a:ext cx="6406463" cy="1643464"/>
        </p:xfrm>
        <a:graphic>
          <a:graphicData uri="http://schemas.openxmlformats.org/drawingml/2006/table">
            <a:tbl>
              <a:tblPr>
                <a:tableStyleId>{5C22544A-7EE6-4342-B048-85BDC9FD1C3A}</a:tableStyleId>
              </a:tblPr>
              <a:tblGrid>
                <a:gridCol w="2367863">
                  <a:extLst>
                    <a:ext uri="{9D8B030D-6E8A-4147-A177-3AD203B41FA5}">
                      <a16:colId xmlns:a16="http://schemas.microsoft.com/office/drawing/2014/main" val="459563065"/>
                    </a:ext>
                  </a:extLst>
                </a:gridCol>
                <a:gridCol w="1917673">
                  <a:extLst>
                    <a:ext uri="{9D8B030D-6E8A-4147-A177-3AD203B41FA5}">
                      <a16:colId xmlns:a16="http://schemas.microsoft.com/office/drawing/2014/main" val="2526595125"/>
                    </a:ext>
                  </a:extLst>
                </a:gridCol>
                <a:gridCol w="2120927">
                  <a:extLst>
                    <a:ext uri="{9D8B030D-6E8A-4147-A177-3AD203B41FA5}">
                      <a16:colId xmlns:a16="http://schemas.microsoft.com/office/drawing/2014/main" val="816295449"/>
                    </a:ext>
                  </a:extLst>
                </a:gridCol>
              </a:tblGrid>
              <a:tr h="547818">
                <a:tc>
                  <a:txBody>
                    <a:bodyPr/>
                    <a:lstStyle/>
                    <a:p>
                      <a:pPr lvl="0" algn="l" fontAlgn="b">
                        <a:buNone/>
                      </a:pPr>
                      <a:r>
                        <a:rPr lang="en-US" sz="2000" b="0" i="0" u="none" strike="noStrike" dirty="0">
                          <a:solidFill>
                            <a:schemeClr val="bg1"/>
                          </a:solidFill>
                          <a:effectLst/>
                          <a:latin typeface="+mn-lt"/>
                        </a:rPr>
                        <a:t>  Role</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6580"/>
                    </a:solidFill>
                  </a:tcPr>
                </a:tc>
                <a:tc>
                  <a:txBody>
                    <a:bodyPr/>
                    <a:lstStyle/>
                    <a:p>
                      <a:pPr lvl="0" algn="r">
                        <a:buNone/>
                      </a:pPr>
                      <a:r>
                        <a:rPr lang="en-US" sz="2000" b="0" u="none" strike="noStrike" dirty="0">
                          <a:solidFill>
                            <a:schemeClr val="bg1"/>
                          </a:solidFill>
                          <a:latin typeface="+mn-lt"/>
                        </a:rPr>
                        <a:t>Standard Rate</a:t>
                      </a:r>
                      <a:endParaRPr lang="en-US" sz="2000" b="0" u="none" strike="noStrike" dirty="0">
                        <a:solidFill>
                          <a:schemeClr val="bg1"/>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6580"/>
                    </a:solidFill>
                  </a:tcPr>
                </a:tc>
                <a:tc>
                  <a:txBody>
                    <a:bodyPr/>
                    <a:lstStyle/>
                    <a:p>
                      <a:pPr lvl="0" algn="r">
                        <a:buNone/>
                      </a:pPr>
                      <a:r>
                        <a:rPr lang="en-US" sz="2000" b="0" u="none" strike="noStrike" dirty="0">
                          <a:solidFill>
                            <a:schemeClr val="bg1"/>
                          </a:solidFill>
                          <a:latin typeface="+mn-lt"/>
                        </a:rPr>
                        <a:t>Discounted Rate</a:t>
                      </a:r>
                      <a:endParaRPr lang="en-US" sz="2000" b="0" u="none" strike="noStrike" dirty="0">
                        <a:solidFill>
                          <a:schemeClr val="bg1"/>
                        </a:solidFill>
                        <a:effectLst/>
                        <a:latin typeface="+mn-lt"/>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6580"/>
                    </a:solidFill>
                  </a:tcPr>
                </a:tc>
                <a:extLst>
                  <a:ext uri="{0D108BD9-81ED-4DB2-BD59-A6C34878D82A}">
                    <a16:rowId xmlns:a16="http://schemas.microsoft.com/office/drawing/2014/main" val="385539329"/>
                  </a:ext>
                </a:extLst>
              </a:tr>
              <a:tr h="547823">
                <a:tc>
                  <a:txBody>
                    <a:bodyPr/>
                    <a:lstStyle/>
                    <a:p>
                      <a:pPr algn="l" fontAlgn="b"/>
                      <a:r>
                        <a:rPr lang="en-US" sz="1800" b="0" i="0" u="none" strike="noStrike" dirty="0">
                          <a:solidFill>
                            <a:srgbClr val="000000"/>
                          </a:solidFill>
                          <a:effectLst/>
                          <a:latin typeface="+mn-lt"/>
                        </a:rPr>
                        <a:t>  Project Manager</a:t>
                      </a:r>
                    </a:p>
                  </a:txBody>
                  <a:tcPr marL="6350" marR="6350" marT="6350" marB="0" anchor="ctr">
                    <a:lnT w="12700" cmpd="sng">
                      <a:noFill/>
                    </a:lnT>
                    <a:solidFill>
                      <a:schemeClr val="bg1"/>
                    </a:solidFill>
                  </a:tcPr>
                </a:tc>
                <a:tc>
                  <a:txBody>
                    <a:bodyPr/>
                    <a:lstStyle/>
                    <a:p>
                      <a:pPr algn="r" fontAlgn="b"/>
                      <a:r>
                        <a:rPr lang="en-US" sz="1800" u="none" strike="noStrike" dirty="0">
                          <a:effectLst/>
                          <a:latin typeface="+mn-lt"/>
                        </a:rPr>
                        <a:t>$200/hour</a:t>
                      </a:r>
                      <a:endParaRPr lang="en-US" sz="1800" b="0" i="0" u="none" strike="noStrike" dirty="0">
                        <a:solidFill>
                          <a:srgbClr val="000000"/>
                        </a:solidFill>
                        <a:effectLst/>
                        <a:latin typeface="+mn-lt"/>
                      </a:endParaRPr>
                    </a:p>
                  </a:txBody>
                  <a:tcPr marL="6350" marR="6350" marT="6350" marB="0" anchor="ctr">
                    <a:lnT w="12700" cmpd="sng">
                      <a:noFill/>
                    </a:lnT>
                    <a:solidFill>
                      <a:schemeClr val="bg1"/>
                    </a:solidFill>
                  </a:tcPr>
                </a:tc>
                <a:tc>
                  <a:txBody>
                    <a:bodyPr/>
                    <a:lstStyle/>
                    <a:p>
                      <a:pPr lvl="0" algn="r" fontAlgn="b">
                        <a:buNone/>
                      </a:pPr>
                      <a:r>
                        <a:rPr lang="en-US" sz="1800" u="none" strike="noStrike" dirty="0">
                          <a:latin typeface="+mn-lt"/>
                        </a:rPr>
                        <a:t>$180/hour</a:t>
                      </a:r>
                      <a:endParaRPr lang="en-US" sz="1800" u="none" strike="noStrike" dirty="0">
                        <a:effectLst/>
                        <a:latin typeface="+mn-lt"/>
                      </a:endParaRPr>
                    </a:p>
                  </a:txBody>
                  <a:tcPr marL="6350" marR="6350" marT="6350" marB="0" anchor="ctr">
                    <a:lnT w="12700" cmpd="sng">
                      <a:noFill/>
                    </a:lnT>
                    <a:solidFill>
                      <a:schemeClr val="bg1"/>
                    </a:solidFill>
                  </a:tcPr>
                </a:tc>
                <a:extLst>
                  <a:ext uri="{0D108BD9-81ED-4DB2-BD59-A6C34878D82A}">
                    <a16:rowId xmlns:a16="http://schemas.microsoft.com/office/drawing/2014/main" val="4105732074"/>
                  </a:ext>
                </a:extLst>
              </a:tr>
              <a:tr h="547823">
                <a:tc>
                  <a:txBody>
                    <a:bodyPr/>
                    <a:lstStyle/>
                    <a:p>
                      <a:pPr algn="l"/>
                      <a:r>
                        <a:rPr lang="en-US" sz="1800" b="0" i="0" u="none" strike="noStrike" dirty="0">
                          <a:solidFill>
                            <a:srgbClr val="000000"/>
                          </a:solidFill>
                          <a:latin typeface="+mn-lt"/>
                        </a:rPr>
                        <a:t>  BI Solution Architect</a:t>
                      </a:r>
                      <a:endParaRPr lang="en-US" sz="1800" b="0" i="0" u="none" strike="noStrike" dirty="0">
                        <a:solidFill>
                          <a:srgbClr val="000000"/>
                        </a:solidFill>
                        <a:effectLst/>
                        <a:latin typeface="+mn-lt"/>
                      </a:endParaRPr>
                    </a:p>
                  </a:txBody>
                  <a:tcPr marL="6350" marR="6350" marT="6350" marB="0" anchor="ctr">
                    <a:solidFill>
                      <a:srgbClr val="EEEEEE"/>
                    </a:solidFill>
                  </a:tcPr>
                </a:tc>
                <a:tc>
                  <a:txBody>
                    <a:bodyPr/>
                    <a:lstStyle/>
                    <a:p>
                      <a:pPr algn="r" fontAlgn="b"/>
                      <a:r>
                        <a:rPr lang="en-US" sz="1800" b="0" i="0" u="none" strike="noStrike" dirty="0">
                          <a:solidFill>
                            <a:srgbClr val="000000"/>
                          </a:solidFill>
                          <a:effectLst/>
                          <a:latin typeface="+mn-lt"/>
                        </a:rPr>
                        <a:t>$</a:t>
                      </a:r>
                      <a:r>
                        <a:rPr lang="en-US" sz="1800" b="0" i="0" u="none" strike="noStrike" dirty="0">
                          <a:solidFill>
                            <a:srgbClr val="000000"/>
                          </a:solidFill>
                          <a:latin typeface="+mn-lt"/>
                        </a:rPr>
                        <a:t>195</a:t>
                      </a:r>
                      <a:r>
                        <a:rPr lang="en-US" sz="1800" b="0" i="0" u="none" strike="noStrike" dirty="0">
                          <a:solidFill>
                            <a:srgbClr val="000000"/>
                          </a:solidFill>
                          <a:effectLst/>
                          <a:latin typeface="+mn-lt"/>
                        </a:rPr>
                        <a:t>/hour</a:t>
                      </a:r>
                    </a:p>
                  </a:txBody>
                  <a:tcPr marL="6350" marR="6350" marT="6350" marB="0" anchor="ctr">
                    <a:solidFill>
                      <a:srgbClr val="EEEEEE"/>
                    </a:solidFill>
                  </a:tcPr>
                </a:tc>
                <a:tc>
                  <a:txBody>
                    <a:bodyPr/>
                    <a:lstStyle/>
                    <a:p>
                      <a:pPr lvl="0" algn="r" fontAlgn="b">
                        <a:buNone/>
                      </a:pPr>
                      <a:r>
                        <a:rPr lang="en-US" sz="1800" b="0" i="0" u="none" strike="noStrike" dirty="0">
                          <a:solidFill>
                            <a:srgbClr val="000000"/>
                          </a:solidFill>
                          <a:latin typeface="+mn-lt"/>
                        </a:rPr>
                        <a:t>$180/hour</a:t>
                      </a:r>
                      <a:endParaRPr lang="en-US" sz="1800" b="0" i="0" u="none" strike="noStrike" dirty="0">
                        <a:solidFill>
                          <a:srgbClr val="000000"/>
                        </a:solidFill>
                        <a:effectLst/>
                        <a:latin typeface="+mn-lt"/>
                      </a:endParaRPr>
                    </a:p>
                  </a:txBody>
                  <a:tcPr marL="6350" marR="6350" marT="6350" marB="0" anchor="ctr">
                    <a:solidFill>
                      <a:srgbClr val="EEEEEE"/>
                    </a:solidFill>
                  </a:tcPr>
                </a:tc>
                <a:extLst>
                  <a:ext uri="{0D108BD9-81ED-4DB2-BD59-A6C34878D82A}">
                    <a16:rowId xmlns:a16="http://schemas.microsoft.com/office/drawing/2014/main" val="3043855606"/>
                  </a:ext>
                </a:extLst>
              </a:tr>
            </a:tbl>
          </a:graphicData>
        </a:graphic>
      </p:graphicFrame>
    </p:spTree>
    <p:extLst>
      <p:ext uri="{BB962C8B-B14F-4D97-AF65-F5344CB8AC3E}">
        <p14:creationId xmlns:p14="http://schemas.microsoft.com/office/powerpoint/2010/main" val="1229917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22">
            <a:extLst>
              <a:ext uri="{FF2B5EF4-FFF2-40B4-BE49-F238E27FC236}">
                <a16:creationId xmlns:a16="http://schemas.microsoft.com/office/drawing/2014/main" id="{F08CD1A6-204D-4AB6-94A3-F6A3B88CC382}"/>
              </a:ext>
            </a:extLst>
          </p:cNvPr>
          <p:cNvGraphicFramePr>
            <a:graphicFrameLocks noGrp="1"/>
          </p:cNvGraphicFramePr>
          <p:nvPr>
            <p:ph idx="1"/>
          </p:nvPr>
        </p:nvGraphicFramePr>
        <p:xfrm>
          <a:off x="526142" y="1748742"/>
          <a:ext cx="13578116" cy="4254868"/>
        </p:xfrm>
        <a:graphic>
          <a:graphicData uri="http://schemas.openxmlformats.org/drawingml/2006/table">
            <a:tbl>
              <a:tblPr/>
              <a:tblGrid>
                <a:gridCol w="6946713">
                  <a:extLst>
                    <a:ext uri="{9D8B030D-6E8A-4147-A177-3AD203B41FA5}">
                      <a16:colId xmlns:a16="http://schemas.microsoft.com/office/drawing/2014/main" val="2983408475"/>
                    </a:ext>
                  </a:extLst>
                </a:gridCol>
                <a:gridCol w="2385848">
                  <a:extLst>
                    <a:ext uri="{9D8B030D-6E8A-4147-A177-3AD203B41FA5}">
                      <a16:colId xmlns:a16="http://schemas.microsoft.com/office/drawing/2014/main" val="141459517"/>
                    </a:ext>
                  </a:extLst>
                </a:gridCol>
                <a:gridCol w="871312">
                  <a:extLst>
                    <a:ext uri="{9D8B030D-6E8A-4147-A177-3AD203B41FA5}">
                      <a16:colId xmlns:a16="http://schemas.microsoft.com/office/drawing/2014/main" val="4223369963"/>
                    </a:ext>
                  </a:extLst>
                </a:gridCol>
                <a:gridCol w="1780589">
                  <a:extLst>
                    <a:ext uri="{9D8B030D-6E8A-4147-A177-3AD203B41FA5}">
                      <a16:colId xmlns:a16="http://schemas.microsoft.com/office/drawing/2014/main" val="2002867776"/>
                    </a:ext>
                  </a:extLst>
                </a:gridCol>
                <a:gridCol w="1593654">
                  <a:extLst>
                    <a:ext uri="{9D8B030D-6E8A-4147-A177-3AD203B41FA5}">
                      <a16:colId xmlns:a16="http://schemas.microsoft.com/office/drawing/2014/main" val="3372511135"/>
                    </a:ext>
                  </a:extLst>
                </a:gridCol>
              </a:tblGrid>
              <a:tr h="569837">
                <a:tc gridSpan="5">
                  <a:txBody>
                    <a:bodyPr/>
                    <a:lstStyle/>
                    <a:p>
                      <a:pPr algn="l" fontAlgn="ctr"/>
                      <a:r>
                        <a:rPr lang="en-US" sz="2400" b="0" i="0" u="none" strike="noStrike" dirty="0">
                          <a:solidFill>
                            <a:schemeClr val="bg1"/>
                          </a:solidFill>
                          <a:effectLst/>
                          <a:latin typeface="+mn-lt"/>
                        </a:rPr>
                        <a:t>Project Category                                                                                                            Estimated Cost</a:t>
                      </a:r>
                    </a:p>
                  </a:txBody>
                  <a:tcPr marT="91440" marB="91440" anchor="ctr">
                    <a:lnL>
                      <a:noFill/>
                    </a:lnL>
                    <a:lnR>
                      <a:noFill/>
                    </a:lnR>
                    <a:lnT>
                      <a:noFill/>
                    </a:lnT>
                    <a:lnB>
                      <a:noFill/>
                    </a:lnB>
                    <a:solidFill>
                      <a:srgbClr val="006580"/>
                    </a:solidFill>
                  </a:tcPr>
                </a:tc>
                <a:tc hMerge="1">
                  <a:txBody>
                    <a:bodyPr/>
                    <a:lstStyle/>
                    <a:p>
                      <a:pPr algn="r" fontAlgn="ctr"/>
                      <a:endParaRPr lang="en-US" sz="1400" b="0" i="0" u="none" strike="noStrike">
                        <a:solidFill>
                          <a:schemeClr val="bg1"/>
                        </a:solidFill>
                        <a:effectLst/>
                        <a:latin typeface="+mj-lt"/>
                      </a:endParaRPr>
                    </a:p>
                  </a:txBody>
                  <a:tcPr marT="91440" marB="91440" anchor="ctr">
                    <a:lnL>
                      <a:noFill/>
                    </a:lnL>
                    <a:lnR>
                      <a:noFill/>
                    </a:lnR>
                    <a:lnT>
                      <a:noFill/>
                    </a:lnT>
                    <a:lnB>
                      <a:noFill/>
                    </a:lnB>
                    <a:solidFill>
                      <a:schemeClr val="tx1">
                        <a:lumMod val="65000"/>
                        <a:lumOff val="35000"/>
                      </a:schemeClr>
                    </a:solidFill>
                  </a:tcPr>
                </a:tc>
                <a:tc hMerge="1">
                  <a:txBody>
                    <a:bodyPr/>
                    <a:lstStyle/>
                    <a:p>
                      <a:endParaRPr lang="en-US"/>
                    </a:p>
                  </a:txBody>
                  <a:tcPr/>
                </a:tc>
                <a:tc hMerge="1">
                  <a:txBody>
                    <a:bodyPr/>
                    <a:lstStyle/>
                    <a:p>
                      <a:pPr algn="l" fontAlgn="ctr"/>
                      <a:endParaRPr lang="en-US" sz="2400" b="0" i="0" u="none" strike="noStrike">
                        <a:solidFill>
                          <a:schemeClr val="bg1"/>
                        </a:solidFill>
                        <a:effectLst/>
                        <a:latin typeface="+mn-lt"/>
                      </a:endParaRPr>
                    </a:p>
                  </a:txBody>
                  <a:tcPr marT="91440" marB="91440" anchor="ctr">
                    <a:lnL>
                      <a:noFill/>
                    </a:lnL>
                    <a:lnR>
                      <a:noFill/>
                    </a:lnR>
                    <a:lnT>
                      <a:noFill/>
                    </a:lnT>
                    <a:lnB>
                      <a:noFill/>
                    </a:lnB>
                    <a:solidFill>
                      <a:srgbClr val="006580"/>
                    </a:solidFill>
                  </a:tcPr>
                </a:tc>
                <a:tc hMerge="1">
                  <a:txBody>
                    <a:bodyPr/>
                    <a:lstStyle/>
                    <a:p>
                      <a:pPr algn="l" fontAlgn="ctr"/>
                      <a:endParaRPr lang="en-US" sz="2400" b="0" i="0" u="none" strike="noStrike">
                        <a:solidFill>
                          <a:schemeClr val="bg1"/>
                        </a:solidFill>
                        <a:effectLst/>
                        <a:latin typeface="+mn-lt"/>
                      </a:endParaRPr>
                    </a:p>
                  </a:txBody>
                  <a:tcPr marT="91440" marB="91440" anchor="ctr">
                    <a:lnL>
                      <a:noFill/>
                    </a:lnL>
                    <a:lnR>
                      <a:noFill/>
                    </a:lnR>
                    <a:lnT>
                      <a:noFill/>
                    </a:lnT>
                    <a:lnB>
                      <a:noFill/>
                    </a:lnB>
                    <a:solidFill>
                      <a:srgbClr val="006580"/>
                    </a:solidFill>
                  </a:tcPr>
                </a:tc>
                <a:extLst>
                  <a:ext uri="{0D108BD9-81ED-4DB2-BD59-A6C34878D82A}">
                    <a16:rowId xmlns:a16="http://schemas.microsoft.com/office/drawing/2014/main" val="943009726"/>
                  </a:ext>
                </a:extLst>
              </a:tr>
              <a:tr h="581759">
                <a:tc gridSpan="2">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Discovery, Planning &amp; Design                                          Role</a:t>
                      </a:r>
                    </a:p>
                  </a:txBody>
                  <a:tcPr marT="91440" marB="91440" anchor="ctr">
                    <a:lnL>
                      <a:noFill/>
                    </a:lnL>
                    <a:lnR>
                      <a:noFill/>
                    </a:lnR>
                    <a:lnT>
                      <a:noFill/>
                    </a:lnT>
                    <a:lnB>
                      <a:noFill/>
                    </a:lnB>
                    <a:solidFill>
                      <a:srgbClr val="0096A9"/>
                    </a:solidFill>
                  </a:tcPr>
                </a:tc>
                <a:tc hMerge="1">
                  <a:txBody>
                    <a:bodyPr/>
                    <a:lstStyle/>
                    <a:p>
                      <a:pPr algn="r" fontAlgn="ctr"/>
                      <a:endParaRPr lang="en-US" sz="2800" b="0" i="0" u="none" strike="noStrike">
                        <a:solidFill>
                          <a:schemeClr val="bg1"/>
                        </a:solidFill>
                        <a:effectLst/>
                        <a:latin typeface="+mj-lt"/>
                      </a:endParaRPr>
                    </a:p>
                  </a:txBody>
                  <a:tcPr marT="91440" marB="91440" anchor="ctr">
                    <a:lnL>
                      <a:noFill/>
                    </a:lnL>
                    <a:lnR>
                      <a:noFill/>
                    </a:lnR>
                    <a:lnT>
                      <a:noFill/>
                    </a:lnT>
                    <a:lnB>
                      <a:noFill/>
                    </a:lnB>
                    <a:solidFill>
                      <a:srgbClr val="0096A9"/>
                    </a:solidFill>
                  </a:tcPr>
                </a:tc>
                <a:tc>
                  <a:txBody>
                    <a:bodyPr/>
                    <a:lstStyle/>
                    <a:p>
                      <a:pPr marL="0" marR="0" lvl="0" indent="0" algn="r"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Rate</a:t>
                      </a:r>
                    </a:p>
                  </a:txBody>
                  <a:tcPr marT="91440" marB="91440" anchor="ctr">
                    <a:lnL>
                      <a:noFill/>
                    </a:lnL>
                    <a:lnR>
                      <a:noFill/>
                    </a:lnR>
                    <a:lnT>
                      <a:noFill/>
                    </a:lnT>
                    <a:lnB>
                      <a:noFill/>
                    </a:lnB>
                    <a:solidFill>
                      <a:srgbClr val="0096A9"/>
                    </a:solidFill>
                  </a:tcPr>
                </a:tc>
                <a:tc>
                  <a:txBody>
                    <a:bodyPr/>
                    <a:lstStyle/>
                    <a:p>
                      <a:pPr marL="0" marR="0" lvl="0" indent="0" algn="r"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Est. Hours</a:t>
                      </a:r>
                    </a:p>
                  </a:txBody>
                  <a:tcPr marT="91440" marB="91440" anchor="ctr">
                    <a:lnL>
                      <a:noFill/>
                    </a:lnL>
                    <a:lnR>
                      <a:noFill/>
                    </a:lnR>
                    <a:lnT>
                      <a:noFill/>
                    </a:lnT>
                    <a:lnB>
                      <a:noFill/>
                    </a:lnB>
                    <a:solidFill>
                      <a:srgbClr val="0096A9"/>
                    </a:solidFill>
                  </a:tcPr>
                </a:tc>
                <a:tc>
                  <a:txBody>
                    <a:bodyPr/>
                    <a:lstStyle/>
                    <a:p>
                      <a:pPr marL="0" marR="0" lvl="0" indent="0" algn="r"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Est. Cost</a:t>
                      </a:r>
                    </a:p>
                  </a:txBody>
                  <a:tcPr marT="91440" marB="91440" anchor="ctr">
                    <a:lnL>
                      <a:noFill/>
                    </a:lnL>
                    <a:lnR>
                      <a:noFill/>
                    </a:lnR>
                    <a:lnT>
                      <a:noFill/>
                    </a:lnT>
                    <a:lnB>
                      <a:noFill/>
                    </a:lnB>
                    <a:solidFill>
                      <a:srgbClr val="0096A9"/>
                    </a:solidFill>
                  </a:tcPr>
                </a:tc>
                <a:extLst>
                  <a:ext uri="{0D108BD9-81ED-4DB2-BD59-A6C34878D82A}">
                    <a16:rowId xmlns:a16="http://schemas.microsoft.com/office/drawing/2014/main" val="368565155"/>
                  </a:ext>
                </a:extLst>
              </a:tr>
              <a:tr h="517212">
                <a:tc>
                  <a:txBody>
                    <a:bodyPr/>
                    <a:lstStyle/>
                    <a:p>
                      <a:pPr algn="l" fontAlgn="ctr"/>
                      <a:r>
                        <a:rPr lang="en-US" sz="2000" b="0" i="0" u="none" strike="noStrike" dirty="0">
                          <a:solidFill>
                            <a:srgbClr val="000000"/>
                          </a:solidFill>
                          <a:effectLst/>
                          <a:latin typeface="+mn-lt"/>
                        </a:rPr>
                        <a:t> Project Management</a:t>
                      </a:r>
                    </a:p>
                  </a:txBody>
                  <a:tcPr marL="7620" marR="7620" marT="7620" marB="0" anchor="ctr">
                    <a:lnL>
                      <a:noFill/>
                    </a:lnL>
                    <a:lnR>
                      <a:noFill/>
                    </a:lnR>
                    <a:lnT>
                      <a:noFill/>
                    </a:lnT>
                    <a:lnB>
                      <a:noFill/>
                    </a:lnB>
                    <a:solidFill>
                      <a:schemeClr val="bg1"/>
                    </a:solidFill>
                  </a:tcPr>
                </a:tc>
                <a:tc>
                  <a:txBody>
                    <a:bodyPr/>
                    <a:lstStyle/>
                    <a:p>
                      <a:pPr algn="l" fontAlgn="ctr"/>
                      <a:r>
                        <a:rPr lang="en-US" sz="2000" b="0" i="0" u="none" strike="noStrike">
                          <a:solidFill>
                            <a:srgbClr val="000000"/>
                          </a:solidFill>
                          <a:effectLst/>
                          <a:latin typeface="+mn-lt"/>
                        </a:rPr>
                        <a:t>Project Manager</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20</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$3,600 </a:t>
                      </a:r>
                    </a:p>
                  </a:txBody>
                  <a:tcPr marL="7620" marR="7620" marT="7620" marB="0" anchor="ctr">
                    <a:lnL>
                      <a:noFill/>
                    </a:lnL>
                    <a:lnR>
                      <a:noFill/>
                    </a:lnR>
                    <a:lnT>
                      <a:noFill/>
                    </a:lnT>
                    <a:lnB>
                      <a:noFill/>
                    </a:lnB>
                    <a:solidFill>
                      <a:schemeClr val="bg1"/>
                    </a:solidFill>
                  </a:tcPr>
                </a:tc>
                <a:extLst>
                  <a:ext uri="{0D108BD9-81ED-4DB2-BD59-A6C34878D82A}">
                    <a16:rowId xmlns:a16="http://schemas.microsoft.com/office/drawing/2014/main" val="4062757757"/>
                  </a:ext>
                </a:extLst>
              </a:tr>
              <a:tr h="517212">
                <a:tc>
                  <a:txBody>
                    <a:bodyPr/>
                    <a:lstStyle/>
                    <a:p>
                      <a:pPr algn="l" fontAlgn="ctr"/>
                      <a:r>
                        <a:rPr lang="en-US" sz="2000" b="0" i="0" u="none" strike="noStrike" dirty="0">
                          <a:solidFill>
                            <a:srgbClr val="000000"/>
                          </a:solidFill>
                          <a:effectLst/>
                          <a:latin typeface="+mn-lt"/>
                        </a:rPr>
                        <a:t> Discovery Sessions &amp; Stakeholder Interviews</a:t>
                      </a:r>
                    </a:p>
                  </a:txBody>
                  <a:tcPr marL="7620" marR="7620" marT="7620" marB="0" anchor="ctr">
                    <a:lnL>
                      <a:noFill/>
                    </a:lnL>
                    <a:lnR>
                      <a:noFill/>
                    </a:lnR>
                    <a:lnT>
                      <a:noFill/>
                    </a:lnT>
                    <a:lnB>
                      <a:noFill/>
                    </a:lnB>
                    <a:solidFill>
                      <a:srgbClr val="EEEEEE"/>
                    </a:solidFill>
                  </a:tcPr>
                </a:tc>
                <a:tc>
                  <a:txBody>
                    <a:bodyPr/>
                    <a:lstStyle/>
                    <a:p>
                      <a:pPr algn="l" fontAlgn="ctr"/>
                      <a:r>
                        <a:rPr lang="en-US" sz="2000" b="0" i="0" u="none" strike="noStrike" dirty="0">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16</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$2,880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1525799802"/>
                  </a:ext>
                </a:extLst>
              </a:tr>
              <a:tr h="517212">
                <a:tc>
                  <a:txBody>
                    <a:bodyPr/>
                    <a:lstStyle/>
                    <a:p>
                      <a:pPr algn="l" fontAlgn="ctr"/>
                      <a:r>
                        <a:rPr lang="en-US" sz="2000" b="0" i="0" u="none" strike="noStrike" dirty="0">
                          <a:solidFill>
                            <a:srgbClr val="000000"/>
                          </a:solidFill>
                          <a:effectLst/>
                          <a:latin typeface="+mn-lt"/>
                        </a:rPr>
                        <a:t> BI Technology Stack Assessment &amp; Recommendations</a:t>
                      </a:r>
                    </a:p>
                  </a:txBody>
                  <a:tcPr marL="7620" marR="7620" marT="7620" marB="0" anchor="ctr">
                    <a:lnL>
                      <a:noFill/>
                    </a:lnL>
                    <a:lnR>
                      <a:noFill/>
                    </a:lnR>
                    <a:lnT>
                      <a:noFill/>
                    </a:lnT>
                    <a:lnB>
                      <a:noFill/>
                    </a:lnB>
                    <a:solidFill>
                      <a:schemeClr val="bg1"/>
                    </a:solidFill>
                  </a:tcPr>
                </a:tc>
                <a:tc>
                  <a:txBody>
                    <a:bodyPr/>
                    <a:lstStyle/>
                    <a:p>
                      <a:pPr algn="l" fontAlgn="ctr"/>
                      <a:r>
                        <a:rPr lang="en-US" sz="2000" b="0" i="0" u="none" strike="noStrike">
                          <a:solidFill>
                            <a:srgbClr val="000000"/>
                          </a:solidFill>
                          <a:effectLst/>
                          <a:latin typeface="+mn-lt"/>
                        </a:rPr>
                        <a:t>BI Solution Architect</a:t>
                      </a:r>
                      <a:endParaRPr lang="en-US" sz="2000" b="0" i="0" u="none" strike="noStrike" dirty="0">
                        <a:solidFill>
                          <a:srgbClr val="000000"/>
                        </a:solidFill>
                        <a:effectLst/>
                        <a:latin typeface="+mn-lt"/>
                      </a:endParaRP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dirty="0">
                          <a:solidFill>
                            <a:srgbClr val="000000"/>
                          </a:solidFill>
                          <a:effectLst/>
                          <a:latin typeface="+mn-lt"/>
                        </a:rPr>
                        <a:t>$180 </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dirty="0">
                          <a:solidFill>
                            <a:srgbClr val="000000"/>
                          </a:solidFill>
                          <a:effectLst/>
                          <a:latin typeface="+mn-lt"/>
                        </a:rPr>
                        <a:t>20</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$4,320 </a:t>
                      </a:r>
                    </a:p>
                  </a:txBody>
                  <a:tcPr marL="7620" marR="7620" marT="7620" marB="0" anchor="ctr">
                    <a:lnL>
                      <a:noFill/>
                    </a:lnL>
                    <a:lnR>
                      <a:noFill/>
                    </a:lnR>
                    <a:lnT>
                      <a:noFill/>
                    </a:lnT>
                    <a:lnB>
                      <a:noFill/>
                    </a:lnB>
                    <a:solidFill>
                      <a:schemeClr val="bg1"/>
                    </a:solidFill>
                  </a:tcPr>
                </a:tc>
                <a:extLst>
                  <a:ext uri="{0D108BD9-81ED-4DB2-BD59-A6C34878D82A}">
                    <a16:rowId xmlns:a16="http://schemas.microsoft.com/office/drawing/2014/main" val="1439797329"/>
                  </a:ext>
                </a:extLst>
              </a:tr>
              <a:tr h="517212">
                <a:tc>
                  <a:txBody>
                    <a:bodyPr/>
                    <a:lstStyle/>
                    <a:p>
                      <a:pPr algn="l" fontAlgn="ctr"/>
                      <a:r>
                        <a:rPr lang="en-US" sz="2000" b="0" i="0" u="none" strike="noStrike" dirty="0">
                          <a:solidFill>
                            <a:srgbClr val="000000"/>
                          </a:solidFill>
                          <a:effectLst/>
                          <a:latin typeface="+mn-lt"/>
                        </a:rPr>
                        <a:t> BI Architecture Diagram</a:t>
                      </a:r>
                    </a:p>
                  </a:txBody>
                  <a:tcPr marL="7620" marR="7620" marT="7620" marB="0" anchor="ctr">
                    <a:lnL>
                      <a:noFill/>
                    </a:lnL>
                    <a:lnR>
                      <a:noFill/>
                    </a:lnR>
                    <a:lnT>
                      <a:noFill/>
                    </a:lnT>
                    <a:lnB>
                      <a:noFill/>
                    </a:lnB>
                    <a:solidFill>
                      <a:srgbClr val="EEEEEE"/>
                    </a:solidFill>
                  </a:tcPr>
                </a:tc>
                <a:tc>
                  <a:txBody>
                    <a:bodyPr/>
                    <a:lstStyle/>
                    <a:p>
                      <a:pPr algn="l" fontAlgn="ctr"/>
                      <a:r>
                        <a:rPr lang="en-US" sz="2000" b="0" i="0" u="none" strike="noStrike">
                          <a:solidFill>
                            <a:srgbClr val="000000"/>
                          </a:solidFill>
                          <a:effectLst/>
                          <a:latin typeface="+mn-lt"/>
                        </a:rPr>
                        <a:t>BI Solution Architect</a:t>
                      </a:r>
                      <a:endParaRPr lang="en-US" sz="2000" b="0" i="0" u="none" strike="noStrike" dirty="0">
                        <a:solidFill>
                          <a:srgbClr val="000000"/>
                        </a:solidFill>
                        <a:effectLst/>
                        <a:latin typeface="+mn-lt"/>
                      </a:endParaRP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dirty="0">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dirty="0">
                          <a:solidFill>
                            <a:srgbClr val="000000"/>
                          </a:solidFill>
                          <a:effectLst/>
                          <a:latin typeface="+mn-lt"/>
                        </a:rPr>
                        <a:t>12</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dirty="0">
                          <a:solidFill>
                            <a:srgbClr val="000000"/>
                          </a:solidFill>
                          <a:effectLst/>
                          <a:latin typeface="+mn-lt"/>
                        </a:rPr>
                        <a:t>$2,880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1481902024"/>
                  </a:ext>
                </a:extLst>
              </a:tr>
              <a:tr h="517212">
                <a:tc>
                  <a:txBody>
                    <a:bodyPr/>
                    <a:lstStyle/>
                    <a:p>
                      <a:pPr algn="l" fontAlgn="ctr"/>
                      <a:r>
                        <a:rPr lang="en-US" sz="2000" b="0" i="0" u="none" strike="noStrike" dirty="0">
                          <a:solidFill>
                            <a:srgbClr val="000000"/>
                          </a:solidFill>
                          <a:effectLst/>
                          <a:latin typeface="+mn-lt"/>
                        </a:rPr>
                        <a:t> BI Roadmap</a:t>
                      </a:r>
                    </a:p>
                  </a:txBody>
                  <a:tcPr marL="7620" marR="7620" marT="7620" marB="0" anchor="ctr">
                    <a:lnL>
                      <a:noFill/>
                    </a:lnL>
                    <a:lnR>
                      <a:noFill/>
                    </a:lnR>
                    <a:lnT>
                      <a:noFill/>
                    </a:lnT>
                    <a:lnB>
                      <a:noFill/>
                    </a:lnB>
                  </a:tcPr>
                </a:tc>
                <a:tc>
                  <a:txBody>
                    <a:bodyPr/>
                    <a:lstStyle/>
                    <a:p>
                      <a:pPr algn="l" fontAlgn="ctr"/>
                      <a:r>
                        <a:rPr lang="en-US" sz="2000" b="0" i="0" u="none" strike="noStrike">
                          <a:solidFill>
                            <a:srgbClr val="000000"/>
                          </a:solidFill>
                          <a:effectLst/>
                          <a:latin typeface="+mn-lt"/>
                        </a:rPr>
                        <a:t>BI Solution Architect</a:t>
                      </a:r>
                      <a:endParaRPr lang="en-US" sz="2000" b="0" i="0" u="none" strike="noStrike" dirty="0">
                        <a:solidFill>
                          <a:srgbClr val="000000"/>
                        </a:solidFill>
                        <a:effectLst/>
                        <a:latin typeface="+mn-lt"/>
                      </a:endParaRPr>
                    </a:p>
                  </a:txBody>
                  <a:tcPr marL="7620" marR="7620" marT="7620" marB="0" anchor="ctr">
                    <a:lnL>
                      <a:noFill/>
                    </a:lnL>
                    <a:lnR>
                      <a:noFill/>
                    </a:lnR>
                    <a:lnT>
                      <a:noFill/>
                    </a:lnT>
                    <a:lnB>
                      <a:noFill/>
                    </a:lnB>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tcPr>
                </a:tc>
                <a:tc>
                  <a:txBody>
                    <a:bodyPr/>
                    <a:lstStyle/>
                    <a:p>
                      <a:pPr algn="r" fontAlgn="ctr"/>
                      <a:r>
                        <a:rPr lang="en-US" sz="2000" b="0" i="0" u="none" strike="noStrike" dirty="0">
                          <a:solidFill>
                            <a:srgbClr val="000000"/>
                          </a:solidFill>
                          <a:effectLst/>
                          <a:latin typeface="+mn-lt"/>
                        </a:rPr>
                        <a:t>8</a:t>
                      </a:r>
                    </a:p>
                  </a:txBody>
                  <a:tcPr marL="7620" marR="7620" marT="7620" marB="0" anchor="ctr">
                    <a:lnL>
                      <a:noFill/>
                    </a:lnL>
                    <a:lnR>
                      <a:noFill/>
                    </a:lnR>
                    <a:lnT>
                      <a:noFill/>
                    </a:lnT>
                    <a:lnB>
                      <a:noFill/>
                    </a:lnB>
                  </a:tcPr>
                </a:tc>
                <a:tc>
                  <a:txBody>
                    <a:bodyPr/>
                    <a:lstStyle/>
                    <a:p>
                      <a:pPr algn="r" fontAlgn="ctr"/>
                      <a:r>
                        <a:rPr lang="en-US" sz="2000" b="0" i="0" u="none" strike="noStrike" dirty="0">
                          <a:solidFill>
                            <a:srgbClr val="000000"/>
                          </a:solidFill>
                          <a:effectLst/>
                          <a:latin typeface="+mn-lt"/>
                        </a:rPr>
                        <a:t>$1,440 </a:t>
                      </a:r>
                    </a:p>
                  </a:txBody>
                  <a:tcPr marL="7620" marR="7620" marT="7620" marB="0" anchor="ctr">
                    <a:lnL>
                      <a:noFill/>
                    </a:lnL>
                    <a:lnR>
                      <a:noFill/>
                    </a:lnR>
                    <a:lnT>
                      <a:noFill/>
                    </a:lnT>
                    <a:lnB>
                      <a:noFill/>
                    </a:lnB>
                  </a:tcPr>
                </a:tc>
                <a:extLst>
                  <a:ext uri="{0D108BD9-81ED-4DB2-BD59-A6C34878D82A}">
                    <a16:rowId xmlns:a16="http://schemas.microsoft.com/office/drawing/2014/main" val="2914158593"/>
                  </a:ext>
                </a:extLst>
              </a:tr>
              <a:tr h="517212">
                <a:tc>
                  <a:txBody>
                    <a:bodyPr/>
                    <a:lstStyle/>
                    <a:p>
                      <a:pPr algn="l" fontAlgn="ctr"/>
                      <a:r>
                        <a:rPr lang="en-US" sz="2000" b="0" i="0" u="none" strike="noStrike" dirty="0">
                          <a:solidFill>
                            <a:srgbClr val="000000"/>
                          </a:solidFill>
                          <a:effectLst/>
                          <a:latin typeface="+mn-lt"/>
                        </a:rPr>
                        <a:t> Client Review Sessions</a:t>
                      </a:r>
                    </a:p>
                  </a:txBody>
                  <a:tcPr marL="7620" marR="7620" marT="7620" marB="0" anchor="ctr">
                    <a:lnL>
                      <a:noFill/>
                    </a:lnL>
                    <a:lnR>
                      <a:noFill/>
                    </a:lnR>
                    <a:lnT>
                      <a:noFill/>
                    </a:lnT>
                    <a:lnB>
                      <a:noFill/>
                    </a:lnB>
                    <a:solidFill>
                      <a:srgbClr val="EEEEEE"/>
                    </a:solidFill>
                  </a:tcPr>
                </a:tc>
                <a:tc>
                  <a:txBody>
                    <a:bodyPr/>
                    <a:lstStyle/>
                    <a:p>
                      <a:pPr algn="l" fontAlgn="ctr"/>
                      <a:r>
                        <a:rPr lang="en-US" sz="2000" b="0" i="0" u="none" strike="noStrike" dirty="0">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dirty="0">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dirty="0">
                          <a:solidFill>
                            <a:srgbClr val="000000"/>
                          </a:solidFill>
                          <a:effectLst/>
                          <a:latin typeface="+mn-lt"/>
                        </a:rPr>
                        <a:t>8</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dirty="0">
                          <a:solidFill>
                            <a:srgbClr val="000000"/>
                          </a:solidFill>
                          <a:effectLst/>
                          <a:latin typeface="+mn-lt"/>
                        </a:rPr>
                        <a:t>$2,880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757191205"/>
                  </a:ext>
                </a:extLst>
              </a:tr>
            </a:tbl>
          </a:graphicData>
        </a:graphic>
      </p:graphicFrame>
      <p:sp>
        <p:nvSpPr>
          <p:cNvPr id="7" name="Title 1">
            <a:extLst>
              <a:ext uri="{FF2B5EF4-FFF2-40B4-BE49-F238E27FC236}">
                <a16:creationId xmlns:a16="http://schemas.microsoft.com/office/drawing/2014/main" id="{9C32C60B-7E3D-4480-B572-F233E82DDB6D}"/>
              </a:ext>
            </a:extLst>
          </p:cNvPr>
          <p:cNvSpPr>
            <a:spLocks noGrp="1"/>
          </p:cNvSpPr>
          <p:nvPr>
            <p:ph type="title"/>
          </p:nvPr>
        </p:nvSpPr>
        <p:spPr>
          <a:xfrm>
            <a:off x="457200" y="274320"/>
            <a:ext cx="13716000" cy="640080"/>
          </a:xfrm>
        </p:spPr>
        <p:txBody>
          <a:bodyPr/>
          <a:lstStyle/>
          <a:p>
            <a:r>
              <a:rPr lang="en-US" dirty="0"/>
              <a:t>Project Estimate</a:t>
            </a:r>
          </a:p>
        </p:txBody>
      </p:sp>
    </p:spTree>
    <p:extLst>
      <p:ext uri="{BB962C8B-B14F-4D97-AF65-F5344CB8AC3E}">
        <p14:creationId xmlns:p14="http://schemas.microsoft.com/office/powerpoint/2010/main" val="8078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22">
            <a:extLst>
              <a:ext uri="{FF2B5EF4-FFF2-40B4-BE49-F238E27FC236}">
                <a16:creationId xmlns:a16="http://schemas.microsoft.com/office/drawing/2014/main" id="{F08CD1A6-204D-4AB6-94A3-F6A3B88CC382}"/>
              </a:ext>
            </a:extLst>
          </p:cNvPr>
          <p:cNvGraphicFramePr>
            <a:graphicFrameLocks noGrp="1"/>
          </p:cNvGraphicFramePr>
          <p:nvPr>
            <p:ph idx="1"/>
          </p:nvPr>
        </p:nvGraphicFramePr>
        <p:xfrm>
          <a:off x="526142" y="1422818"/>
          <a:ext cx="13578116" cy="6080211"/>
        </p:xfrm>
        <a:graphic>
          <a:graphicData uri="http://schemas.openxmlformats.org/drawingml/2006/table">
            <a:tbl>
              <a:tblPr/>
              <a:tblGrid>
                <a:gridCol w="6946713">
                  <a:extLst>
                    <a:ext uri="{9D8B030D-6E8A-4147-A177-3AD203B41FA5}">
                      <a16:colId xmlns:a16="http://schemas.microsoft.com/office/drawing/2014/main" val="2983408475"/>
                    </a:ext>
                  </a:extLst>
                </a:gridCol>
                <a:gridCol w="2627586">
                  <a:extLst>
                    <a:ext uri="{9D8B030D-6E8A-4147-A177-3AD203B41FA5}">
                      <a16:colId xmlns:a16="http://schemas.microsoft.com/office/drawing/2014/main" val="141459517"/>
                    </a:ext>
                  </a:extLst>
                </a:gridCol>
                <a:gridCol w="997050">
                  <a:extLst>
                    <a:ext uri="{9D8B030D-6E8A-4147-A177-3AD203B41FA5}">
                      <a16:colId xmlns:a16="http://schemas.microsoft.com/office/drawing/2014/main" val="4223369963"/>
                    </a:ext>
                  </a:extLst>
                </a:gridCol>
                <a:gridCol w="1589809">
                  <a:extLst>
                    <a:ext uri="{9D8B030D-6E8A-4147-A177-3AD203B41FA5}">
                      <a16:colId xmlns:a16="http://schemas.microsoft.com/office/drawing/2014/main" val="2002867776"/>
                    </a:ext>
                  </a:extLst>
                </a:gridCol>
                <a:gridCol w="1416958">
                  <a:extLst>
                    <a:ext uri="{9D8B030D-6E8A-4147-A177-3AD203B41FA5}">
                      <a16:colId xmlns:a16="http://schemas.microsoft.com/office/drawing/2014/main" val="3372511135"/>
                    </a:ext>
                  </a:extLst>
                </a:gridCol>
              </a:tblGrid>
              <a:tr h="514839">
                <a:tc gridSpan="5">
                  <a:txBody>
                    <a:bodyPr/>
                    <a:lstStyle/>
                    <a:p>
                      <a:pPr algn="l" fontAlgn="ctr"/>
                      <a:r>
                        <a:rPr lang="en-US" sz="2400" b="0" i="0" u="none" strike="noStrike" dirty="0">
                          <a:solidFill>
                            <a:schemeClr val="bg1"/>
                          </a:solidFill>
                          <a:effectLst/>
                          <a:latin typeface="+mn-lt"/>
                        </a:rPr>
                        <a:t>Project Category                                                                                                            Estimated Cost</a:t>
                      </a:r>
                    </a:p>
                  </a:txBody>
                  <a:tcPr marT="91440" marB="91440" anchor="ctr">
                    <a:lnL>
                      <a:noFill/>
                    </a:lnL>
                    <a:lnR>
                      <a:noFill/>
                    </a:lnR>
                    <a:lnT>
                      <a:noFill/>
                    </a:lnT>
                    <a:lnB>
                      <a:noFill/>
                    </a:lnB>
                    <a:solidFill>
                      <a:srgbClr val="006580"/>
                    </a:solidFill>
                  </a:tcPr>
                </a:tc>
                <a:tc hMerge="1">
                  <a:txBody>
                    <a:bodyPr/>
                    <a:lstStyle/>
                    <a:p>
                      <a:pPr algn="r" fontAlgn="ctr"/>
                      <a:endParaRPr lang="en-US" sz="1400" b="0" i="0" u="none" strike="noStrike">
                        <a:solidFill>
                          <a:schemeClr val="bg1"/>
                        </a:solidFill>
                        <a:effectLst/>
                        <a:latin typeface="+mj-lt"/>
                      </a:endParaRPr>
                    </a:p>
                  </a:txBody>
                  <a:tcPr marT="91440" marB="91440" anchor="ctr">
                    <a:lnL>
                      <a:noFill/>
                    </a:lnL>
                    <a:lnR>
                      <a:noFill/>
                    </a:lnR>
                    <a:lnT>
                      <a:noFill/>
                    </a:lnT>
                    <a:lnB>
                      <a:noFill/>
                    </a:lnB>
                    <a:solidFill>
                      <a:schemeClr val="tx1">
                        <a:lumMod val="65000"/>
                        <a:lumOff val="35000"/>
                      </a:schemeClr>
                    </a:solidFill>
                  </a:tcPr>
                </a:tc>
                <a:tc hMerge="1">
                  <a:txBody>
                    <a:bodyPr/>
                    <a:lstStyle/>
                    <a:p>
                      <a:endParaRPr lang="en-US"/>
                    </a:p>
                  </a:txBody>
                  <a:tcPr/>
                </a:tc>
                <a:tc hMerge="1">
                  <a:txBody>
                    <a:bodyPr/>
                    <a:lstStyle/>
                    <a:p>
                      <a:pPr algn="l" fontAlgn="ctr"/>
                      <a:endParaRPr lang="en-US" sz="2400" b="0" i="0" u="none" strike="noStrike">
                        <a:solidFill>
                          <a:schemeClr val="bg1"/>
                        </a:solidFill>
                        <a:effectLst/>
                        <a:latin typeface="+mn-lt"/>
                      </a:endParaRPr>
                    </a:p>
                  </a:txBody>
                  <a:tcPr marT="91440" marB="91440" anchor="ctr">
                    <a:lnL>
                      <a:noFill/>
                    </a:lnL>
                    <a:lnR>
                      <a:noFill/>
                    </a:lnR>
                    <a:lnT>
                      <a:noFill/>
                    </a:lnT>
                    <a:lnB>
                      <a:noFill/>
                    </a:lnB>
                    <a:solidFill>
                      <a:srgbClr val="006580"/>
                    </a:solidFill>
                  </a:tcPr>
                </a:tc>
                <a:tc hMerge="1">
                  <a:txBody>
                    <a:bodyPr/>
                    <a:lstStyle/>
                    <a:p>
                      <a:pPr algn="l" fontAlgn="ctr"/>
                      <a:endParaRPr lang="en-US" sz="2400" b="0" i="0" u="none" strike="noStrike">
                        <a:solidFill>
                          <a:schemeClr val="bg1"/>
                        </a:solidFill>
                        <a:effectLst/>
                        <a:latin typeface="+mn-lt"/>
                      </a:endParaRPr>
                    </a:p>
                  </a:txBody>
                  <a:tcPr marT="91440" marB="91440" anchor="ctr">
                    <a:lnL>
                      <a:noFill/>
                    </a:lnL>
                    <a:lnR>
                      <a:noFill/>
                    </a:lnR>
                    <a:lnT>
                      <a:noFill/>
                    </a:lnT>
                    <a:lnB>
                      <a:noFill/>
                    </a:lnB>
                    <a:solidFill>
                      <a:srgbClr val="006580"/>
                    </a:solidFill>
                  </a:tcPr>
                </a:tc>
                <a:extLst>
                  <a:ext uri="{0D108BD9-81ED-4DB2-BD59-A6C34878D82A}">
                    <a16:rowId xmlns:a16="http://schemas.microsoft.com/office/drawing/2014/main" val="943009726"/>
                  </a:ext>
                </a:extLst>
              </a:tr>
              <a:tr h="510485">
                <a:tc gridSpan="2">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Implementation                                                                Role</a:t>
                      </a:r>
                    </a:p>
                  </a:txBody>
                  <a:tcPr marT="91440" marB="91440" anchor="ctr">
                    <a:lnL>
                      <a:noFill/>
                    </a:lnL>
                    <a:lnR>
                      <a:noFill/>
                    </a:lnR>
                    <a:lnT>
                      <a:noFill/>
                    </a:lnT>
                    <a:lnB>
                      <a:noFill/>
                    </a:lnB>
                    <a:solidFill>
                      <a:srgbClr val="0096A9"/>
                    </a:solidFill>
                  </a:tcPr>
                </a:tc>
                <a:tc hMerge="1">
                  <a:txBody>
                    <a:bodyPr/>
                    <a:lstStyle/>
                    <a:p>
                      <a:pPr algn="r" fontAlgn="ctr"/>
                      <a:endParaRPr lang="en-US" sz="2800" b="0" i="0" u="none" strike="noStrike">
                        <a:solidFill>
                          <a:schemeClr val="bg1"/>
                        </a:solidFill>
                        <a:effectLst/>
                        <a:latin typeface="+mj-lt"/>
                      </a:endParaRPr>
                    </a:p>
                  </a:txBody>
                  <a:tcPr marT="91440" marB="91440" anchor="ctr">
                    <a:lnL>
                      <a:noFill/>
                    </a:lnL>
                    <a:lnR>
                      <a:noFill/>
                    </a:lnR>
                    <a:lnT>
                      <a:noFill/>
                    </a:lnT>
                    <a:lnB>
                      <a:noFill/>
                    </a:lnB>
                    <a:solidFill>
                      <a:srgbClr val="0096A9"/>
                    </a:solidFill>
                  </a:tcPr>
                </a:tc>
                <a:tc>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Rate</a:t>
                      </a:r>
                    </a:p>
                  </a:txBody>
                  <a:tcPr marT="91440" marB="91440" anchor="ctr">
                    <a:lnL>
                      <a:noFill/>
                    </a:lnL>
                    <a:lnR>
                      <a:noFill/>
                    </a:lnR>
                    <a:lnT>
                      <a:noFill/>
                    </a:lnT>
                    <a:lnB>
                      <a:noFill/>
                    </a:lnB>
                    <a:solidFill>
                      <a:srgbClr val="0096A9"/>
                    </a:solidFill>
                  </a:tcPr>
                </a:tc>
                <a:tc>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Est. Hours</a:t>
                      </a:r>
                    </a:p>
                  </a:txBody>
                  <a:tcPr marT="91440" marB="91440" anchor="ctr">
                    <a:lnL>
                      <a:noFill/>
                    </a:lnL>
                    <a:lnR>
                      <a:noFill/>
                    </a:lnR>
                    <a:lnT>
                      <a:noFill/>
                    </a:lnT>
                    <a:lnB>
                      <a:noFill/>
                    </a:lnB>
                    <a:solidFill>
                      <a:srgbClr val="0096A9"/>
                    </a:solidFill>
                  </a:tcPr>
                </a:tc>
                <a:tc>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Est. Cost</a:t>
                      </a:r>
                    </a:p>
                  </a:txBody>
                  <a:tcPr marT="91440" marB="91440" anchor="ctr">
                    <a:lnL>
                      <a:noFill/>
                    </a:lnL>
                    <a:lnR>
                      <a:noFill/>
                    </a:lnR>
                    <a:lnT>
                      <a:noFill/>
                    </a:lnT>
                    <a:lnB>
                      <a:noFill/>
                    </a:lnB>
                    <a:solidFill>
                      <a:srgbClr val="0096A9"/>
                    </a:solidFill>
                  </a:tcPr>
                </a:tc>
                <a:extLst>
                  <a:ext uri="{0D108BD9-81ED-4DB2-BD59-A6C34878D82A}">
                    <a16:rowId xmlns:a16="http://schemas.microsoft.com/office/drawing/2014/main" val="368565155"/>
                  </a:ext>
                </a:extLst>
              </a:tr>
              <a:tr h="385647">
                <a:tc>
                  <a:txBody>
                    <a:bodyPr/>
                    <a:lstStyle/>
                    <a:p>
                      <a:pPr algn="l" fontAlgn="ctr"/>
                      <a:r>
                        <a:rPr lang="en-US" sz="2000" b="0" i="0" u="none" strike="noStrike" dirty="0">
                          <a:solidFill>
                            <a:srgbClr val="000000"/>
                          </a:solidFill>
                          <a:effectLst/>
                          <a:latin typeface="+mn-lt"/>
                        </a:rPr>
                        <a:t> Project Management</a:t>
                      </a:r>
                    </a:p>
                  </a:txBody>
                  <a:tcPr marL="7620" marR="7620" marT="7620" marB="0" anchor="ctr">
                    <a:lnL>
                      <a:noFill/>
                    </a:lnL>
                    <a:lnR>
                      <a:noFill/>
                    </a:lnR>
                    <a:lnT>
                      <a:noFill/>
                    </a:lnT>
                    <a:lnB>
                      <a:noFill/>
                    </a:lnB>
                    <a:solidFill>
                      <a:schemeClr val="bg1"/>
                    </a:solidFill>
                  </a:tcPr>
                </a:tc>
                <a:tc>
                  <a:txBody>
                    <a:bodyPr/>
                    <a:lstStyle/>
                    <a:p>
                      <a:pPr algn="l" fontAlgn="ctr"/>
                      <a:r>
                        <a:rPr lang="en-US" sz="2000" b="0" i="0" u="none" strike="noStrike">
                          <a:solidFill>
                            <a:srgbClr val="000000"/>
                          </a:solidFill>
                          <a:effectLst/>
                          <a:latin typeface="+mn-lt"/>
                        </a:rPr>
                        <a:t>Project Manager</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48</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$8,640 </a:t>
                      </a:r>
                    </a:p>
                  </a:txBody>
                  <a:tcPr marL="7620" marR="7620" marT="7620" marB="0" anchor="ctr">
                    <a:lnL>
                      <a:noFill/>
                    </a:lnL>
                    <a:lnR>
                      <a:noFill/>
                    </a:lnR>
                    <a:lnT>
                      <a:noFill/>
                    </a:lnT>
                    <a:lnB>
                      <a:noFill/>
                    </a:lnB>
                    <a:solidFill>
                      <a:schemeClr val="bg1"/>
                    </a:solidFill>
                  </a:tcPr>
                </a:tc>
                <a:extLst>
                  <a:ext uri="{0D108BD9-81ED-4DB2-BD59-A6C34878D82A}">
                    <a16:rowId xmlns:a16="http://schemas.microsoft.com/office/drawing/2014/main" val="4062757757"/>
                  </a:ext>
                </a:extLst>
              </a:tr>
              <a:tr h="385647">
                <a:tc>
                  <a:txBody>
                    <a:bodyPr/>
                    <a:lstStyle/>
                    <a:p>
                      <a:pPr algn="l" fontAlgn="ctr"/>
                      <a:r>
                        <a:rPr lang="en-US" sz="2000" b="0" i="0" u="none" strike="noStrike">
                          <a:solidFill>
                            <a:srgbClr val="000000"/>
                          </a:solidFill>
                          <a:effectLst/>
                          <a:latin typeface="+mn-lt"/>
                        </a:rPr>
                        <a:t> Data Discovery &amp; Modeling (Overall)</a:t>
                      </a:r>
                    </a:p>
                  </a:txBody>
                  <a:tcPr marL="7620" marR="7620" marT="7620" marB="0" anchor="ctr">
                    <a:lnL>
                      <a:noFill/>
                    </a:lnL>
                    <a:lnR>
                      <a:noFill/>
                    </a:lnR>
                    <a:lnT>
                      <a:noFill/>
                    </a:lnT>
                    <a:lnB>
                      <a:noFill/>
                    </a:lnB>
                    <a:solidFill>
                      <a:srgbClr val="EEEEEE"/>
                    </a:solidFill>
                  </a:tcPr>
                </a:tc>
                <a:tc>
                  <a:txBody>
                    <a:bodyPr/>
                    <a:lstStyle/>
                    <a:p>
                      <a:pPr algn="l" fontAlgn="ctr"/>
                      <a:r>
                        <a:rPr lang="en-US" sz="2000" b="0" i="0" u="none" strike="noStrike">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20</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$3,600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1525799802"/>
                  </a:ext>
                </a:extLst>
              </a:tr>
              <a:tr h="385647">
                <a:tc>
                  <a:txBody>
                    <a:bodyPr/>
                    <a:lstStyle/>
                    <a:p>
                      <a:pPr algn="l" fontAlgn="ctr"/>
                      <a:r>
                        <a:rPr lang="en-US" sz="2000" b="0" i="0" u="none" strike="noStrike" dirty="0">
                          <a:solidFill>
                            <a:srgbClr val="000000"/>
                          </a:solidFill>
                          <a:effectLst/>
                          <a:latin typeface="+mn-lt"/>
                        </a:rPr>
                        <a:t> Setup Redshift &amp; S3 in existing AWS account</a:t>
                      </a:r>
                    </a:p>
                  </a:txBody>
                  <a:tcPr marL="7620" marR="7620" marT="7620" marB="0" anchor="ctr">
                    <a:lnL>
                      <a:noFill/>
                    </a:lnL>
                    <a:lnR>
                      <a:noFill/>
                    </a:lnR>
                    <a:lnT>
                      <a:noFill/>
                    </a:lnT>
                    <a:lnB>
                      <a:noFill/>
                    </a:lnB>
                    <a:solidFill>
                      <a:schemeClr val="bg1"/>
                    </a:solidFill>
                  </a:tcPr>
                </a:tc>
                <a:tc>
                  <a:txBody>
                    <a:bodyPr/>
                    <a:lstStyle/>
                    <a:p>
                      <a:pPr algn="l" fontAlgn="ctr"/>
                      <a:r>
                        <a:rPr lang="en-US" sz="2000" b="0" i="0" u="none" strike="noStrike">
                          <a:solidFill>
                            <a:srgbClr val="000000"/>
                          </a:solidFill>
                          <a:effectLst/>
                          <a:latin typeface="+mn-lt"/>
                        </a:rPr>
                        <a:t>BI Solution Architect</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8</a:t>
                      </a:r>
                    </a:p>
                  </a:txBody>
                  <a:tcPr marL="7620" marR="7620" marT="7620" marB="0" anchor="ctr">
                    <a:lnL>
                      <a:noFill/>
                    </a:lnL>
                    <a:lnR>
                      <a:noFill/>
                    </a:lnR>
                    <a:lnT>
                      <a:noFill/>
                    </a:lnT>
                    <a:lnB>
                      <a:noFill/>
                    </a:lnB>
                    <a:solidFill>
                      <a:schemeClr val="bg1"/>
                    </a:solidFill>
                  </a:tcPr>
                </a:tc>
                <a:tc>
                  <a:txBody>
                    <a:bodyPr/>
                    <a:lstStyle/>
                    <a:p>
                      <a:pPr algn="r" fontAlgn="ctr"/>
                      <a:r>
                        <a:rPr lang="en-US" sz="2000" b="0" i="0" u="none" strike="noStrike">
                          <a:solidFill>
                            <a:srgbClr val="000000"/>
                          </a:solidFill>
                          <a:effectLst/>
                          <a:latin typeface="+mn-lt"/>
                        </a:rPr>
                        <a:t>$1,440 </a:t>
                      </a:r>
                    </a:p>
                  </a:txBody>
                  <a:tcPr marL="7620" marR="7620" marT="7620" marB="0" anchor="ctr">
                    <a:lnL>
                      <a:noFill/>
                    </a:lnL>
                    <a:lnR>
                      <a:noFill/>
                    </a:lnR>
                    <a:lnT>
                      <a:noFill/>
                    </a:lnT>
                    <a:lnB>
                      <a:noFill/>
                    </a:lnB>
                    <a:solidFill>
                      <a:schemeClr val="bg1"/>
                    </a:solidFill>
                  </a:tcPr>
                </a:tc>
                <a:extLst>
                  <a:ext uri="{0D108BD9-81ED-4DB2-BD59-A6C34878D82A}">
                    <a16:rowId xmlns:a16="http://schemas.microsoft.com/office/drawing/2014/main" val="1439797329"/>
                  </a:ext>
                </a:extLst>
              </a:tr>
              <a:tr h="385647">
                <a:tc>
                  <a:txBody>
                    <a:bodyPr/>
                    <a:lstStyle/>
                    <a:p>
                      <a:pPr algn="l" fontAlgn="ctr"/>
                      <a:r>
                        <a:rPr lang="en-US" sz="2000" b="0" i="0" u="none" strike="noStrike" dirty="0">
                          <a:solidFill>
                            <a:srgbClr val="000000"/>
                          </a:solidFill>
                          <a:effectLst/>
                          <a:latin typeface="+mn-lt"/>
                        </a:rPr>
                        <a:t> Setup ETL Tool*</a:t>
                      </a:r>
                    </a:p>
                  </a:txBody>
                  <a:tcPr marL="7620" marR="7620" marT="7620" marB="0" anchor="ctr">
                    <a:lnL>
                      <a:noFill/>
                    </a:lnL>
                    <a:lnR>
                      <a:noFill/>
                    </a:lnR>
                    <a:lnT>
                      <a:noFill/>
                    </a:lnT>
                    <a:lnB>
                      <a:noFill/>
                    </a:lnB>
                    <a:solidFill>
                      <a:srgbClr val="EEEEEE"/>
                    </a:solidFill>
                  </a:tcPr>
                </a:tc>
                <a:tc>
                  <a:txBody>
                    <a:bodyPr/>
                    <a:lstStyle/>
                    <a:p>
                      <a:pPr algn="l" fontAlgn="ctr"/>
                      <a:r>
                        <a:rPr lang="en-US" sz="2000" b="0" i="0" u="none" strike="noStrike" dirty="0">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16</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$2,880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1481902024"/>
                  </a:ext>
                </a:extLst>
              </a:tr>
              <a:tr h="385647">
                <a:tc>
                  <a:txBody>
                    <a:bodyPr/>
                    <a:lstStyle/>
                    <a:p>
                      <a:pPr algn="l" fontAlgn="ctr"/>
                      <a:r>
                        <a:rPr lang="en-US" sz="2000" b="0" i="0" u="none" strike="noStrike">
                          <a:solidFill>
                            <a:srgbClr val="000000"/>
                          </a:solidFill>
                          <a:effectLst/>
                          <a:latin typeface="+mn-lt"/>
                        </a:rPr>
                        <a:t> ETL API for Salesforce</a:t>
                      </a:r>
                    </a:p>
                  </a:txBody>
                  <a:tcPr marL="7620" marR="7620" marT="7620" marB="0" anchor="ctr">
                    <a:lnL>
                      <a:noFill/>
                    </a:lnL>
                    <a:lnR>
                      <a:noFill/>
                    </a:lnR>
                    <a:lnT>
                      <a:noFill/>
                    </a:lnT>
                    <a:lnB>
                      <a:noFill/>
                    </a:lnB>
                  </a:tcPr>
                </a:tc>
                <a:tc>
                  <a:txBody>
                    <a:bodyPr/>
                    <a:lstStyle/>
                    <a:p>
                      <a:pPr algn="l" fontAlgn="ctr"/>
                      <a:r>
                        <a:rPr lang="en-US" sz="2000" b="0" i="0" u="none" strike="noStrike" dirty="0">
                          <a:solidFill>
                            <a:srgbClr val="000000"/>
                          </a:solidFill>
                          <a:effectLst/>
                          <a:latin typeface="+mn-lt"/>
                        </a:rPr>
                        <a:t>BI Solution Architect</a:t>
                      </a:r>
                    </a:p>
                  </a:txBody>
                  <a:tcPr marL="7620" marR="7620" marT="7620" marB="0" anchor="ctr">
                    <a:lnL>
                      <a:noFill/>
                    </a:lnL>
                    <a:lnR>
                      <a:noFill/>
                    </a:lnR>
                    <a:lnT>
                      <a:noFill/>
                    </a:lnT>
                    <a:lnB>
                      <a:noFill/>
                    </a:lnB>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tcPr>
                </a:tc>
                <a:tc>
                  <a:txBody>
                    <a:bodyPr/>
                    <a:lstStyle/>
                    <a:p>
                      <a:pPr algn="r" fontAlgn="ctr"/>
                      <a:r>
                        <a:rPr lang="en-US" sz="2000" b="0" i="0" u="none" strike="noStrike">
                          <a:solidFill>
                            <a:srgbClr val="000000"/>
                          </a:solidFill>
                          <a:effectLst/>
                          <a:latin typeface="+mn-lt"/>
                        </a:rPr>
                        <a:t>40</a:t>
                      </a:r>
                    </a:p>
                  </a:txBody>
                  <a:tcPr marL="7620" marR="7620" marT="7620" marB="0" anchor="ctr">
                    <a:lnL>
                      <a:noFill/>
                    </a:lnL>
                    <a:lnR>
                      <a:noFill/>
                    </a:lnR>
                    <a:lnT>
                      <a:noFill/>
                    </a:lnT>
                    <a:lnB>
                      <a:noFill/>
                    </a:lnB>
                  </a:tcPr>
                </a:tc>
                <a:tc>
                  <a:txBody>
                    <a:bodyPr/>
                    <a:lstStyle/>
                    <a:p>
                      <a:pPr algn="r" fontAlgn="ctr"/>
                      <a:r>
                        <a:rPr lang="en-US" sz="2000" b="0" i="0" u="none" strike="noStrike">
                          <a:solidFill>
                            <a:srgbClr val="000000"/>
                          </a:solidFill>
                          <a:effectLst/>
                          <a:latin typeface="+mn-lt"/>
                        </a:rPr>
                        <a:t>$7,200 </a:t>
                      </a:r>
                    </a:p>
                  </a:txBody>
                  <a:tcPr marL="7620" marR="7620" marT="7620" marB="0" anchor="ctr">
                    <a:lnL>
                      <a:noFill/>
                    </a:lnL>
                    <a:lnR>
                      <a:noFill/>
                    </a:lnR>
                    <a:lnT>
                      <a:noFill/>
                    </a:lnT>
                    <a:lnB>
                      <a:noFill/>
                    </a:lnB>
                  </a:tcPr>
                </a:tc>
                <a:extLst>
                  <a:ext uri="{0D108BD9-81ED-4DB2-BD59-A6C34878D82A}">
                    <a16:rowId xmlns:a16="http://schemas.microsoft.com/office/drawing/2014/main" val="2914158593"/>
                  </a:ext>
                </a:extLst>
              </a:tr>
              <a:tr h="385647">
                <a:tc>
                  <a:txBody>
                    <a:bodyPr/>
                    <a:lstStyle/>
                    <a:p>
                      <a:pPr algn="l" fontAlgn="ctr"/>
                      <a:r>
                        <a:rPr lang="en-US" sz="2000" b="0" i="0" u="none" strike="noStrike" dirty="0">
                          <a:solidFill>
                            <a:srgbClr val="000000"/>
                          </a:solidFill>
                          <a:effectLst/>
                          <a:latin typeface="+mn-lt"/>
                        </a:rPr>
                        <a:t> ETL API for </a:t>
                      </a:r>
                      <a:r>
                        <a:rPr lang="en-US" sz="2000" b="0" i="0" u="none" strike="noStrike" dirty="0" err="1">
                          <a:solidFill>
                            <a:srgbClr val="000000"/>
                          </a:solidFill>
                          <a:effectLst/>
                          <a:latin typeface="+mn-lt"/>
                        </a:rPr>
                        <a:t>Mixpanel</a:t>
                      </a:r>
                      <a:endParaRPr lang="en-US" sz="2000" b="0" i="0" u="none" strike="noStrike" dirty="0">
                        <a:solidFill>
                          <a:srgbClr val="000000"/>
                        </a:solidFill>
                        <a:effectLst/>
                        <a:latin typeface="+mn-lt"/>
                      </a:endParaRPr>
                    </a:p>
                  </a:txBody>
                  <a:tcPr marL="7620" marR="7620" marT="7620" marB="0" anchor="ctr">
                    <a:lnL>
                      <a:noFill/>
                    </a:lnL>
                    <a:lnR>
                      <a:noFill/>
                    </a:lnR>
                    <a:lnT>
                      <a:noFill/>
                    </a:lnT>
                    <a:lnB>
                      <a:noFill/>
                    </a:lnB>
                    <a:solidFill>
                      <a:srgbClr val="EEEEEE"/>
                    </a:solidFill>
                  </a:tcPr>
                </a:tc>
                <a:tc>
                  <a:txBody>
                    <a:bodyPr/>
                    <a:lstStyle/>
                    <a:p>
                      <a:pPr algn="l" fontAlgn="ctr"/>
                      <a:r>
                        <a:rPr lang="en-US" sz="2000" b="0" i="0" u="none" strike="noStrike">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40</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$7,200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3362563816"/>
                  </a:ext>
                </a:extLst>
              </a:tr>
              <a:tr h="385647">
                <a:tc>
                  <a:txBody>
                    <a:bodyPr/>
                    <a:lstStyle/>
                    <a:p>
                      <a:pPr algn="l" fontAlgn="ctr"/>
                      <a:r>
                        <a:rPr lang="en-US" sz="2000" b="0" i="0" u="none" strike="noStrike">
                          <a:solidFill>
                            <a:srgbClr val="000000"/>
                          </a:solidFill>
                          <a:effectLst/>
                          <a:latin typeface="+mn-lt"/>
                        </a:rPr>
                        <a:t> ETL API for Google Analytics</a:t>
                      </a:r>
                    </a:p>
                  </a:txBody>
                  <a:tcPr marL="7620" marR="7620" marT="7620" marB="0" anchor="ctr">
                    <a:lnL>
                      <a:noFill/>
                    </a:lnL>
                    <a:lnR>
                      <a:noFill/>
                    </a:lnR>
                    <a:lnT>
                      <a:noFill/>
                    </a:lnT>
                    <a:lnB>
                      <a:noFill/>
                    </a:lnB>
                    <a:noFill/>
                  </a:tcPr>
                </a:tc>
                <a:tc>
                  <a:txBody>
                    <a:bodyPr/>
                    <a:lstStyle/>
                    <a:p>
                      <a:pPr algn="l" fontAlgn="ctr"/>
                      <a:r>
                        <a:rPr lang="en-US" sz="2000" b="0" i="0" u="none" strike="noStrike" dirty="0">
                          <a:solidFill>
                            <a:srgbClr val="000000"/>
                          </a:solidFill>
                          <a:effectLst/>
                          <a:latin typeface="+mn-lt"/>
                        </a:rPr>
                        <a:t>BI Solution Architect</a:t>
                      </a:r>
                    </a:p>
                  </a:txBody>
                  <a:tcPr marL="7620" marR="7620" marT="7620" marB="0" anchor="ctr">
                    <a:lnL>
                      <a:noFill/>
                    </a:lnL>
                    <a:lnR>
                      <a:noFill/>
                    </a:lnR>
                    <a:lnT>
                      <a:noFill/>
                    </a:lnT>
                    <a:lnB>
                      <a:noFill/>
                    </a:lnB>
                    <a:no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noFill/>
                  </a:tcPr>
                </a:tc>
                <a:tc>
                  <a:txBody>
                    <a:bodyPr/>
                    <a:lstStyle/>
                    <a:p>
                      <a:pPr algn="r" fontAlgn="ctr"/>
                      <a:r>
                        <a:rPr lang="en-US" sz="2000" b="0" i="0" u="none" strike="noStrike">
                          <a:solidFill>
                            <a:srgbClr val="000000"/>
                          </a:solidFill>
                          <a:effectLst/>
                          <a:latin typeface="+mn-lt"/>
                        </a:rPr>
                        <a:t>24</a:t>
                      </a:r>
                    </a:p>
                  </a:txBody>
                  <a:tcPr marL="7620" marR="7620" marT="7620" marB="0" anchor="ctr">
                    <a:lnL>
                      <a:noFill/>
                    </a:lnL>
                    <a:lnR>
                      <a:noFill/>
                    </a:lnR>
                    <a:lnT>
                      <a:noFill/>
                    </a:lnT>
                    <a:lnB>
                      <a:noFill/>
                    </a:lnB>
                    <a:noFill/>
                  </a:tcPr>
                </a:tc>
                <a:tc>
                  <a:txBody>
                    <a:bodyPr/>
                    <a:lstStyle/>
                    <a:p>
                      <a:pPr algn="r" fontAlgn="ctr"/>
                      <a:r>
                        <a:rPr lang="en-US" sz="2000" b="0" i="0" u="none" strike="noStrike">
                          <a:solidFill>
                            <a:srgbClr val="000000"/>
                          </a:solidFill>
                          <a:effectLst/>
                          <a:latin typeface="+mn-lt"/>
                        </a:rPr>
                        <a:t>$4,320 </a:t>
                      </a:r>
                    </a:p>
                  </a:txBody>
                  <a:tcPr marL="7620" marR="7620" marT="7620" marB="0" anchor="ctr">
                    <a:lnL>
                      <a:noFill/>
                    </a:lnL>
                    <a:lnR>
                      <a:noFill/>
                    </a:lnR>
                    <a:lnT>
                      <a:noFill/>
                    </a:lnT>
                    <a:lnB>
                      <a:noFill/>
                    </a:lnB>
                    <a:noFill/>
                  </a:tcPr>
                </a:tc>
                <a:extLst>
                  <a:ext uri="{0D108BD9-81ED-4DB2-BD59-A6C34878D82A}">
                    <a16:rowId xmlns:a16="http://schemas.microsoft.com/office/drawing/2014/main" val="2277099283"/>
                  </a:ext>
                </a:extLst>
              </a:tr>
              <a:tr h="385647">
                <a:tc>
                  <a:txBody>
                    <a:bodyPr/>
                    <a:lstStyle/>
                    <a:p>
                      <a:pPr algn="l" fontAlgn="ctr"/>
                      <a:r>
                        <a:rPr lang="en-US" sz="2000" b="0" i="0" u="none" strike="noStrike">
                          <a:solidFill>
                            <a:srgbClr val="000000"/>
                          </a:solidFill>
                          <a:effectLst/>
                          <a:latin typeface="+mn-lt"/>
                        </a:rPr>
                        <a:t> ETL API for Portal Reporting</a:t>
                      </a:r>
                    </a:p>
                  </a:txBody>
                  <a:tcPr marL="7620" marR="7620" marT="7620" marB="0" anchor="ctr">
                    <a:lnL>
                      <a:noFill/>
                    </a:lnL>
                    <a:lnR>
                      <a:noFill/>
                    </a:lnR>
                    <a:lnT>
                      <a:noFill/>
                    </a:lnT>
                    <a:lnB>
                      <a:noFill/>
                    </a:lnB>
                    <a:solidFill>
                      <a:srgbClr val="EEEEEE"/>
                    </a:solidFill>
                  </a:tcPr>
                </a:tc>
                <a:tc>
                  <a:txBody>
                    <a:bodyPr/>
                    <a:lstStyle/>
                    <a:p>
                      <a:pPr algn="l" fontAlgn="ctr"/>
                      <a:r>
                        <a:rPr lang="en-US" sz="2000" b="0" i="0" u="none" strike="noStrike" dirty="0">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60</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$10,800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3700307104"/>
                  </a:ext>
                </a:extLst>
              </a:tr>
              <a:tr h="385647">
                <a:tc>
                  <a:txBody>
                    <a:bodyPr/>
                    <a:lstStyle/>
                    <a:p>
                      <a:pPr algn="l" fontAlgn="ctr"/>
                      <a:r>
                        <a:rPr lang="en-US" sz="2000" b="0" i="0" u="none" strike="noStrike">
                          <a:solidFill>
                            <a:srgbClr val="000000"/>
                          </a:solidFill>
                          <a:effectLst/>
                          <a:latin typeface="+mn-lt"/>
                        </a:rPr>
                        <a:t> Data Governance Framework</a:t>
                      </a:r>
                    </a:p>
                  </a:txBody>
                  <a:tcPr marL="7620" marR="7620" marT="7620" marB="0" anchor="ctr">
                    <a:lnL>
                      <a:noFill/>
                    </a:lnL>
                    <a:lnR>
                      <a:noFill/>
                    </a:lnR>
                    <a:lnT>
                      <a:noFill/>
                    </a:lnT>
                    <a:lnB>
                      <a:noFill/>
                    </a:lnB>
                    <a:noFill/>
                  </a:tcPr>
                </a:tc>
                <a:tc>
                  <a:txBody>
                    <a:bodyPr/>
                    <a:lstStyle/>
                    <a:p>
                      <a:pPr algn="l" fontAlgn="ctr"/>
                      <a:r>
                        <a:rPr lang="en-US" sz="2000" b="0" i="0" u="none" strike="noStrike" dirty="0">
                          <a:solidFill>
                            <a:srgbClr val="000000"/>
                          </a:solidFill>
                          <a:effectLst/>
                          <a:latin typeface="+mn-lt"/>
                        </a:rPr>
                        <a:t>BI Solution Architect</a:t>
                      </a:r>
                    </a:p>
                  </a:txBody>
                  <a:tcPr marL="7620" marR="7620" marT="7620" marB="0" anchor="ctr">
                    <a:lnL>
                      <a:noFill/>
                    </a:lnL>
                    <a:lnR>
                      <a:noFill/>
                    </a:lnR>
                    <a:lnT>
                      <a:noFill/>
                    </a:lnT>
                    <a:lnB>
                      <a:noFill/>
                    </a:lnB>
                    <a:noFill/>
                  </a:tcPr>
                </a:tc>
                <a:tc>
                  <a:txBody>
                    <a:bodyPr/>
                    <a:lstStyle/>
                    <a:p>
                      <a:pPr algn="r" fontAlgn="ctr"/>
                      <a:r>
                        <a:rPr lang="en-US" sz="2000" b="0" i="0" u="none" strike="noStrike" dirty="0">
                          <a:solidFill>
                            <a:srgbClr val="000000"/>
                          </a:solidFill>
                          <a:effectLst/>
                          <a:latin typeface="+mn-lt"/>
                        </a:rPr>
                        <a:t>$180 </a:t>
                      </a:r>
                    </a:p>
                  </a:txBody>
                  <a:tcPr marL="7620" marR="7620" marT="7620" marB="0" anchor="ctr">
                    <a:lnL>
                      <a:noFill/>
                    </a:lnL>
                    <a:lnR>
                      <a:noFill/>
                    </a:lnR>
                    <a:lnT>
                      <a:noFill/>
                    </a:lnT>
                    <a:lnB>
                      <a:noFill/>
                    </a:lnB>
                    <a:noFill/>
                  </a:tcPr>
                </a:tc>
                <a:tc>
                  <a:txBody>
                    <a:bodyPr/>
                    <a:lstStyle/>
                    <a:p>
                      <a:pPr algn="r" fontAlgn="ctr"/>
                      <a:r>
                        <a:rPr lang="en-US" sz="2000" b="0" i="0" u="none" strike="noStrike">
                          <a:solidFill>
                            <a:srgbClr val="000000"/>
                          </a:solidFill>
                          <a:effectLst/>
                          <a:latin typeface="+mn-lt"/>
                        </a:rPr>
                        <a:t>16</a:t>
                      </a:r>
                    </a:p>
                  </a:txBody>
                  <a:tcPr marL="7620" marR="7620" marT="7620" marB="0" anchor="ctr">
                    <a:lnL>
                      <a:noFill/>
                    </a:lnL>
                    <a:lnR>
                      <a:noFill/>
                    </a:lnR>
                    <a:lnT>
                      <a:noFill/>
                    </a:lnT>
                    <a:lnB>
                      <a:noFill/>
                    </a:lnB>
                    <a:noFill/>
                  </a:tcPr>
                </a:tc>
                <a:tc>
                  <a:txBody>
                    <a:bodyPr/>
                    <a:lstStyle/>
                    <a:p>
                      <a:pPr algn="r" fontAlgn="ctr"/>
                      <a:r>
                        <a:rPr lang="en-US" sz="2000" b="0" i="0" u="none" strike="noStrike">
                          <a:solidFill>
                            <a:srgbClr val="000000"/>
                          </a:solidFill>
                          <a:effectLst/>
                          <a:latin typeface="+mn-lt"/>
                        </a:rPr>
                        <a:t>$2,880 </a:t>
                      </a:r>
                    </a:p>
                  </a:txBody>
                  <a:tcPr marL="7620" marR="7620" marT="7620" marB="0" anchor="ctr">
                    <a:lnL>
                      <a:noFill/>
                    </a:lnL>
                    <a:lnR>
                      <a:noFill/>
                    </a:lnR>
                    <a:lnT>
                      <a:noFill/>
                    </a:lnT>
                    <a:lnB>
                      <a:noFill/>
                    </a:lnB>
                    <a:noFill/>
                  </a:tcPr>
                </a:tc>
                <a:extLst>
                  <a:ext uri="{0D108BD9-81ED-4DB2-BD59-A6C34878D82A}">
                    <a16:rowId xmlns:a16="http://schemas.microsoft.com/office/drawing/2014/main" val="1730266238"/>
                  </a:ext>
                </a:extLst>
              </a:tr>
              <a:tr h="385647">
                <a:tc>
                  <a:txBody>
                    <a:bodyPr/>
                    <a:lstStyle/>
                    <a:p>
                      <a:pPr algn="l" fontAlgn="ctr"/>
                      <a:r>
                        <a:rPr lang="en-US" sz="2000" b="0" i="0" u="none" strike="noStrike" dirty="0">
                          <a:solidFill>
                            <a:srgbClr val="000000"/>
                          </a:solidFill>
                          <a:effectLst/>
                          <a:latin typeface="+mn-lt"/>
                        </a:rPr>
                        <a:t> Create reporting view(s) 1-3</a:t>
                      </a:r>
                    </a:p>
                  </a:txBody>
                  <a:tcPr marL="7620" marR="7620" marT="7620" marB="0" anchor="ctr">
                    <a:lnL>
                      <a:noFill/>
                    </a:lnL>
                    <a:lnR>
                      <a:noFill/>
                    </a:lnR>
                    <a:lnT>
                      <a:noFill/>
                    </a:lnT>
                    <a:lnB>
                      <a:noFill/>
                    </a:lnB>
                    <a:solidFill>
                      <a:srgbClr val="EEEEEE"/>
                    </a:solidFill>
                  </a:tcPr>
                </a:tc>
                <a:tc>
                  <a:txBody>
                    <a:bodyPr/>
                    <a:lstStyle/>
                    <a:p>
                      <a:pPr algn="l" fontAlgn="ctr"/>
                      <a:r>
                        <a:rPr lang="en-US" sz="2000" b="0" i="0" u="none" strike="noStrike" dirty="0">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dirty="0">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16</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$2,880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4278541450"/>
                  </a:ext>
                </a:extLst>
              </a:tr>
              <a:tr h="385647">
                <a:tc>
                  <a:txBody>
                    <a:bodyPr/>
                    <a:lstStyle/>
                    <a:p>
                      <a:pPr algn="l" fontAlgn="ctr"/>
                      <a:r>
                        <a:rPr lang="en-US" sz="2000" b="0" i="0" u="none" strike="noStrike">
                          <a:solidFill>
                            <a:srgbClr val="000000"/>
                          </a:solidFill>
                          <a:effectLst/>
                          <a:latin typeface="+mn-lt"/>
                        </a:rPr>
                        <a:t> Vizualzation Tool Setup*</a:t>
                      </a:r>
                    </a:p>
                  </a:txBody>
                  <a:tcPr marL="7620" marR="7620" marT="7620" marB="0" anchor="ctr">
                    <a:lnL>
                      <a:noFill/>
                    </a:lnL>
                    <a:lnR>
                      <a:noFill/>
                    </a:lnR>
                    <a:lnT>
                      <a:noFill/>
                    </a:lnT>
                    <a:lnB>
                      <a:noFill/>
                    </a:lnB>
                    <a:noFill/>
                  </a:tcPr>
                </a:tc>
                <a:tc>
                  <a:txBody>
                    <a:bodyPr/>
                    <a:lstStyle/>
                    <a:p>
                      <a:pPr algn="l" fontAlgn="ctr"/>
                      <a:r>
                        <a:rPr lang="en-US" sz="2000" b="0" i="0" u="none" strike="noStrike">
                          <a:solidFill>
                            <a:srgbClr val="000000"/>
                          </a:solidFill>
                          <a:effectLst/>
                          <a:latin typeface="+mn-lt"/>
                        </a:rPr>
                        <a:t>BI Solution Architect</a:t>
                      </a:r>
                    </a:p>
                  </a:txBody>
                  <a:tcPr marL="7620" marR="7620" marT="7620" marB="0" anchor="ctr">
                    <a:lnL>
                      <a:noFill/>
                    </a:lnL>
                    <a:lnR>
                      <a:noFill/>
                    </a:lnR>
                    <a:lnT>
                      <a:noFill/>
                    </a:lnT>
                    <a:lnB>
                      <a:noFill/>
                    </a:lnB>
                    <a:noFill/>
                  </a:tcPr>
                </a:tc>
                <a:tc>
                  <a:txBody>
                    <a:bodyPr/>
                    <a:lstStyle/>
                    <a:p>
                      <a:pPr algn="r" fontAlgn="ctr"/>
                      <a:r>
                        <a:rPr lang="en-US" sz="2000" b="0" i="0" u="none" strike="noStrike" dirty="0">
                          <a:solidFill>
                            <a:srgbClr val="000000"/>
                          </a:solidFill>
                          <a:effectLst/>
                          <a:latin typeface="+mn-lt"/>
                        </a:rPr>
                        <a:t>$180 </a:t>
                      </a:r>
                    </a:p>
                  </a:txBody>
                  <a:tcPr marL="7620" marR="7620" marT="7620" marB="0" anchor="ctr">
                    <a:lnL>
                      <a:noFill/>
                    </a:lnL>
                    <a:lnR>
                      <a:noFill/>
                    </a:lnR>
                    <a:lnT>
                      <a:noFill/>
                    </a:lnT>
                    <a:lnB>
                      <a:noFill/>
                    </a:lnB>
                    <a:noFill/>
                  </a:tcPr>
                </a:tc>
                <a:tc>
                  <a:txBody>
                    <a:bodyPr/>
                    <a:lstStyle/>
                    <a:p>
                      <a:pPr algn="r" fontAlgn="ctr"/>
                      <a:r>
                        <a:rPr lang="en-US" sz="2000" b="0" i="0" u="none" strike="noStrike" dirty="0">
                          <a:solidFill>
                            <a:srgbClr val="000000"/>
                          </a:solidFill>
                          <a:effectLst/>
                          <a:latin typeface="+mn-lt"/>
                        </a:rPr>
                        <a:t>24</a:t>
                      </a:r>
                    </a:p>
                  </a:txBody>
                  <a:tcPr marL="7620" marR="7620" marT="7620" marB="0" anchor="ctr">
                    <a:lnL>
                      <a:noFill/>
                    </a:lnL>
                    <a:lnR>
                      <a:noFill/>
                    </a:lnR>
                    <a:lnT>
                      <a:noFill/>
                    </a:lnT>
                    <a:lnB>
                      <a:noFill/>
                    </a:lnB>
                    <a:noFill/>
                  </a:tcPr>
                </a:tc>
                <a:tc>
                  <a:txBody>
                    <a:bodyPr/>
                    <a:lstStyle/>
                    <a:p>
                      <a:pPr algn="r" fontAlgn="ctr"/>
                      <a:r>
                        <a:rPr lang="en-US" sz="2000" b="0" i="0" u="none" strike="noStrike">
                          <a:solidFill>
                            <a:srgbClr val="000000"/>
                          </a:solidFill>
                          <a:effectLst/>
                          <a:latin typeface="+mn-lt"/>
                        </a:rPr>
                        <a:t>$4,320 </a:t>
                      </a:r>
                    </a:p>
                  </a:txBody>
                  <a:tcPr marL="7620" marR="7620" marT="7620" marB="0" anchor="ctr">
                    <a:lnL>
                      <a:noFill/>
                    </a:lnL>
                    <a:lnR>
                      <a:noFill/>
                    </a:lnR>
                    <a:lnT>
                      <a:noFill/>
                    </a:lnT>
                    <a:lnB>
                      <a:noFill/>
                    </a:lnB>
                    <a:noFill/>
                  </a:tcPr>
                </a:tc>
                <a:extLst>
                  <a:ext uri="{0D108BD9-81ED-4DB2-BD59-A6C34878D82A}">
                    <a16:rowId xmlns:a16="http://schemas.microsoft.com/office/drawing/2014/main" val="3420184764"/>
                  </a:ext>
                </a:extLst>
              </a:tr>
              <a:tr h="385647">
                <a:tc>
                  <a:txBody>
                    <a:bodyPr/>
                    <a:lstStyle/>
                    <a:p>
                      <a:pPr algn="l" fontAlgn="ctr"/>
                      <a:r>
                        <a:rPr lang="en-US" sz="2000" b="0" i="0" u="none" strike="noStrike">
                          <a:solidFill>
                            <a:srgbClr val="000000"/>
                          </a:solidFill>
                          <a:effectLst/>
                          <a:latin typeface="+mn-lt"/>
                        </a:rPr>
                        <a:t> Dashboard Development (1 Dashboard)</a:t>
                      </a:r>
                    </a:p>
                  </a:txBody>
                  <a:tcPr marL="7620" marR="7620" marT="7620" marB="0" anchor="ctr">
                    <a:lnL>
                      <a:noFill/>
                    </a:lnL>
                    <a:lnR>
                      <a:noFill/>
                    </a:lnR>
                    <a:lnT>
                      <a:noFill/>
                    </a:lnT>
                    <a:lnB>
                      <a:noFill/>
                    </a:lnB>
                    <a:solidFill>
                      <a:srgbClr val="EEEEEE"/>
                    </a:solidFill>
                  </a:tcPr>
                </a:tc>
                <a:tc>
                  <a:txBody>
                    <a:bodyPr/>
                    <a:lstStyle/>
                    <a:p>
                      <a:pPr algn="l" fontAlgn="ctr"/>
                      <a:r>
                        <a:rPr lang="en-US" sz="2000" b="0" i="0" u="none" strike="noStrike">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dirty="0">
                          <a:solidFill>
                            <a:srgbClr val="000000"/>
                          </a:solidFill>
                          <a:effectLst/>
                          <a:latin typeface="+mn-lt"/>
                        </a:rPr>
                        <a:t>24</a:t>
                      </a:r>
                    </a:p>
                  </a:txBody>
                  <a:tcPr marL="7620" marR="7620" marT="7620" marB="0" anchor="ctr">
                    <a:lnL>
                      <a:noFill/>
                    </a:lnL>
                    <a:lnR>
                      <a:noFill/>
                    </a:lnR>
                    <a:lnT>
                      <a:noFill/>
                    </a:lnT>
                    <a:lnB>
                      <a:noFill/>
                    </a:lnB>
                    <a:solidFill>
                      <a:srgbClr val="EEEEEE"/>
                    </a:solidFill>
                  </a:tcPr>
                </a:tc>
                <a:tc>
                  <a:txBody>
                    <a:bodyPr/>
                    <a:lstStyle/>
                    <a:p>
                      <a:pPr algn="r" fontAlgn="ctr"/>
                      <a:r>
                        <a:rPr lang="en-US" sz="2000" b="0" i="0" u="none" strike="noStrike" dirty="0">
                          <a:solidFill>
                            <a:srgbClr val="000000"/>
                          </a:solidFill>
                          <a:effectLst/>
                          <a:latin typeface="+mn-lt"/>
                        </a:rPr>
                        <a:t>$4,320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2634512708"/>
                  </a:ext>
                </a:extLst>
              </a:tr>
              <a:tr h="385647">
                <a:tc>
                  <a:txBody>
                    <a:bodyPr/>
                    <a:lstStyle/>
                    <a:p>
                      <a:pPr algn="l" fontAlgn="ctr"/>
                      <a:r>
                        <a:rPr lang="en-US" sz="2000" b="0" i="0" u="none" strike="noStrike" dirty="0">
                          <a:solidFill>
                            <a:srgbClr val="000000"/>
                          </a:solidFill>
                          <a:effectLst/>
                          <a:latin typeface="+mn-lt"/>
                        </a:rPr>
                        <a:t> Dashboard Best Practices and Template Setup</a:t>
                      </a:r>
                    </a:p>
                  </a:txBody>
                  <a:tcPr marL="7620" marR="7620" marT="7620" marB="0" anchor="ctr">
                    <a:lnL>
                      <a:noFill/>
                    </a:lnL>
                    <a:lnR>
                      <a:noFill/>
                    </a:lnR>
                    <a:lnT>
                      <a:noFill/>
                    </a:lnT>
                    <a:lnB>
                      <a:noFill/>
                    </a:lnB>
                    <a:noFill/>
                  </a:tcPr>
                </a:tc>
                <a:tc>
                  <a:txBody>
                    <a:bodyPr/>
                    <a:lstStyle/>
                    <a:p>
                      <a:pPr algn="l" fontAlgn="ctr"/>
                      <a:r>
                        <a:rPr lang="en-US" sz="2000" b="0" i="0" u="none" strike="noStrike">
                          <a:solidFill>
                            <a:srgbClr val="000000"/>
                          </a:solidFill>
                          <a:effectLst/>
                          <a:latin typeface="+mn-lt"/>
                        </a:rPr>
                        <a:t>BI Solution Architect</a:t>
                      </a:r>
                    </a:p>
                  </a:txBody>
                  <a:tcPr marL="7620" marR="7620" marT="7620" marB="0" anchor="ctr">
                    <a:lnL>
                      <a:noFill/>
                    </a:lnL>
                    <a:lnR>
                      <a:noFill/>
                    </a:lnR>
                    <a:lnT>
                      <a:noFill/>
                    </a:lnT>
                    <a:lnB>
                      <a:noFill/>
                    </a:lnB>
                    <a:noFill/>
                  </a:tcPr>
                </a:tc>
                <a:tc>
                  <a:txBody>
                    <a:bodyPr/>
                    <a:lstStyle/>
                    <a:p>
                      <a:pPr algn="r" fontAlgn="ctr"/>
                      <a:r>
                        <a:rPr lang="en-US" sz="2000" b="0" i="0" u="none" strike="noStrike">
                          <a:solidFill>
                            <a:srgbClr val="000000"/>
                          </a:solidFill>
                          <a:effectLst/>
                          <a:latin typeface="+mn-lt"/>
                        </a:rPr>
                        <a:t>$180 </a:t>
                      </a:r>
                    </a:p>
                  </a:txBody>
                  <a:tcPr marL="7620" marR="7620" marT="7620" marB="0" anchor="ctr">
                    <a:lnL>
                      <a:noFill/>
                    </a:lnL>
                    <a:lnR>
                      <a:noFill/>
                    </a:lnR>
                    <a:lnT>
                      <a:noFill/>
                    </a:lnT>
                    <a:lnB>
                      <a:noFill/>
                    </a:lnB>
                    <a:noFill/>
                  </a:tcPr>
                </a:tc>
                <a:tc>
                  <a:txBody>
                    <a:bodyPr/>
                    <a:lstStyle/>
                    <a:p>
                      <a:pPr algn="r" fontAlgn="ctr"/>
                      <a:r>
                        <a:rPr lang="en-US" sz="2000" b="0" i="0" u="none" strike="noStrike" dirty="0">
                          <a:solidFill>
                            <a:srgbClr val="000000"/>
                          </a:solidFill>
                          <a:effectLst/>
                          <a:latin typeface="+mn-lt"/>
                        </a:rPr>
                        <a:t>16</a:t>
                      </a:r>
                    </a:p>
                  </a:txBody>
                  <a:tcPr marL="7620" marR="7620" marT="7620" marB="0" anchor="ctr">
                    <a:lnL>
                      <a:noFill/>
                    </a:lnL>
                    <a:lnR>
                      <a:noFill/>
                    </a:lnR>
                    <a:lnT>
                      <a:noFill/>
                    </a:lnT>
                    <a:lnB>
                      <a:noFill/>
                    </a:lnB>
                    <a:noFill/>
                  </a:tcPr>
                </a:tc>
                <a:tc>
                  <a:txBody>
                    <a:bodyPr/>
                    <a:lstStyle/>
                    <a:p>
                      <a:pPr algn="r" fontAlgn="ctr"/>
                      <a:r>
                        <a:rPr lang="en-US" sz="2000" b="0" i="0" u="none" strike="noStrike" dirty="0">
                          <a:solidFill>
                            <a:srgbClr val="000000"/>
                          </a:solidFill>
                          <a:effectLst/>
                          <a:latin typeface="+mn-lt"/>
                        </a:rPr>
                        <a:t>$2,880 </a:t>
                      </a:r>
                    </a:p>
                  </a:txBody>
                  <a:tcPr marL="7620" marR="7620" marT="7620" marB="0" anchor="ctr">
                    <a:lnL>
                      <a:noFill/>
                    </a:lnL>
                    <a:lnR>
                      <a:noFill/>
                    </a:lnR>
                    <a:lnT>
                      <a:noFill/>
                    </a:lnT>
                    <a:lnB>
                      <a:noFill/>
                    </a:lnB>
                    <a:noFill/>
                  </a:tcPr>
                </a:tc>
                <a:extLst>
                  <a:ext uri="{0D108BD9-81ED-4DB2-BD59-A6C34878D82A}">
                    <a16:rowId xmlns:a16="http://schemas.microsoft.com/office/drawing/2014/main" val="1212867348"/>
                  </a:ext>
                </a:extLst>
              </a:tr>
            </a:tbl>
          </a:graphicData>
        </a:graphic>
      </p:graphicFrame>
      <p:sp>
        <p:nvSpPr>
          <p:cNvPr id="7" name="Title 1">
            <a:extLst>
              <a:ext uri="{FF2B5EF4-FFF2-40B4-BE49-F238E27FC236}">
                <a16:creationId xmlns:a16="http://schemas.microsoft.com/office/drawing/2014/main" id="{9C32C60B-7E3D-4480-B572-F233E82DDB6D}"/>
              </a:ext>
            </a:extLst>
          </p:cNvPr>
          <p:cNvSpPr>
            <a:spLocks noGrp="1"/>
          </p:cNvSpPr>
          <p:nvPr>
            <p:ph type="title"/>
          </p:nvPr>
        </p:nvSpPr>
        <p:spPr>
          <a:xfrm>
            <a:off x="457200" y="274320"/>
            <a:ext cx="13716000" cy="640080"/>
          </a:xfrm>
        </p:spPr>
        <p:txBody>
          <a:bodyPr/>
          <a:lstStyle/>
          <a:p>
            <a:r>
              <a:rPr lang="en-US" dirty="0"/>
              <a:t>Project Estimate</a:t>
            </a:r>
          </a:p>
        </p:txBody>
      </p:sp>
    </p:spTree>
    <p:extLst>
      <p:ext uri="{BB962C8B-B14F-4D97-AF65-F5344CB8AC3E}">
        <p14:creationId xmlns:p14="http://schemas.microsoft.com/office/powerpoint/2010/main" val="32859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22">
            <a:extLst>
              <a:ext uri="{FF2B5EF4-FFF2-40B4-BE49-F238E27FC236}">
                <a16:creationId xmlns:a16="http://schemas.microsoft.com/office/drawing/2014/main" id="{F08CD1A6-204D-4AB6-94A3-F6A3B88CC382}"/>
              </a:ext>
            </a:extLst>
          </p:cNvPr>
          <p:cNvGraphicFramePr>
            <a:graphicFrameLocks noGrp="1"/>
          </p:cNvGraphicFramePr>
          <p:nvPr>
            <p:ph idx="1"/>
          </p:nvPr>
        </p:nvGraphicFramePr>
        <p:xfrm>
          <a:off x="526142" y="1422817"/>
          <a:ext cx="13578116" cy="6012127"/>
        </p:xfrm>
        <a:graphic>
          <a:graphicData uri="http://schemas.openxmlformats.org/drawingml/2006/table">
            <a:tbl>
              <a:tblPr/>
              <a:tblGrid>
                <a:gridCol w="6946713">
                  <a:extLst>
                    <a:ext uri="{9D8B030D-6E8A-4147-A177-3AD203B41FA5}">
                      <a16:colId xmlns:a16="http://schemas.microsoft.com/office/drawing/2014/main" val="2983408475"/>
                    </a:ext>
                  </a:extLst>
                </a:gridCol>
                <a:gridCol w="2627586">
                  <a:extLst>
                    <a:ext uri="{9D8B030D-6E8A-4147-A177-3AD203B41FA5}">
                      <a16:colId xmlns:a16="http://schemas.microsoft.com/office/drawing/2014/main" val="141459517"/>
                    </a:ext>
                  </a:extLst>
                </a:gridCol>
                <a:gridCol w="997050">
                  <a:extLst>
                    <a:ext uri="{9D8B030D-6E8A-4147-A177-3AD203B41FA5}">
                      <a16:colId xmlns:a16="http://schemas.microsoft.com/office/drawing/2014/main" val="4223369963"/>
                    </a:ext>
                  </a:extLst>
                </a:gridCol>
                <a:gridCol w="1589809">
                  <a:extLst>
                    <a:ext uri="{9D8B030D-6E8A-4147-A177-3AD203B41FA5}">
                      <a16:colId xmlns:a16="http://schemas.microsoft.com/office/drawing/2014/main" val="2002867776"/>
                    </a:ext>
                  </a:extLst>
                </a:gridCol>
                <a:gridCol w="1416958">
                  <a:extLst>
                    <a:ext uri="{9D8B030D-6E8A-4147-A177-3AD203B41FA5}">
                      <a16:colId xmlns:a16="http://schemas.microsoft.com/office/drawing/2014/main" val="3372511135"/>
                    </a:ext>
                  </a:extLst>
                </a:gridCol>
              </a:tblGrid>
              <a:tr h="591426">
                <a:tc gridSpan="5">
                  <a:txBody>
                    <a:bodyPr/>
                    <a:lstStyle/>
                    <a:p>
                      <a:pPr algn="l" fontAlgn="ctr"/>
                      <a:r>
                        <a:rPr lang="en-US" sz="2400" b="0" i="0" u="none" strike="noStrike" dirty="0">
                          <a:solidFill>
                            <a:schemeClr val="bg1"/>
                          </a:solidFill>
                          <a:effectLst/>
                          <a:latin typeface="+mn-lt"/>
                        </a:rPr>
                        <a:t>Project Category                                                                                                            Estimated Cost</a:t>
                      </a:r>
                    </a:p>
                  </a:txBody>
                  <a:tcPr marT="91440" marB="91440" anchor="ctr">
                    <a:lnL>
                      <a:noFill/>
                    </a:lnL>
                    <a:lnR>
                      <a:noFill/>
                    </a:lnR>
                    <a:lnT>
                      <a:noFill/>
                    </a:lnT>
                    <a:lnB>
                      <a:noFill/>
                    </a:lnB>
                    <a:solidFill>
                      <a:srgbClr val="006580"/>
                    </a:solidFill>
                  </a:tcPr>
                </a:tc>
                <a:tc hMerge="1">
                  <a:txBody>
                    <a:bodyPr/>
                    <a:lstStyle/>
                    <a:p>
                      <a:pPr algn="r" fontAlgn="ctr"/>
                      <a:endParaRPr lang="en-US" sz="1400" b="0" i="0" u="none" strike="noStrike">
                        <a:solidFill>
                          <a:schemeClr val="bg1"/>
                        </a:solidFill>
                        <a:effectLst/>
                        <a:latin typeface="+mj-lt"/>
                      </a:endParaRPr>
                    </a:p>
                  </a:txBody>
                  <a:tcPr marT="91440" marB="91440" anchor="ctr">
                    <a:lnL>
                      <a:noFill/>
                    </a:lnL>
                    <a:lnR>
                      <a:noFill/>
                    </a:lnR>
                    <a:lnT>
                      <a:noFill/>
                    </a:lnT>
                    <a:lnB>
                      <a:noFill/>
                    </a:lnB>
                    <a:solidFill>
                      <a:schemeClr val="tx1">
                        <a:lumMod val="65000"/>
                        <a:lumOff val="35000"/>
                      </a:schemeClr>
                    </a:solidFill>
                  </a:tcPr>
                </a:tc>
                <a:tc hMerge="1">
                  <a:txBody>
                    <a:bodyPr/>
                    <a:lstStyle/>
                    <a:p>
                      <a:endParaRPr lang="en-US"/>
                    </a:p>
                  </a:txBody>
                  <a:tcPr/>
                </a:tc>
                <a:tc hMerge="1">
                  <a:txBody>
                    <a:bodyPr/>
                    <a:lstStyle/>
                    <a:p>
                      <a:pPr algn="l" fontAlgn="ctr"/>
                      <a:endParaRPr lang="en-US" sz="2400" b="0" i="0" u="none" strike="noStrike">
                        <a:solidFill>
                          <a:schemeClr val="bg1"/>
                        </a:solidFill>
                        <a:effectLst/>
                        <a:latin typeface="+mn-lt"/>
                      </a:endParaRPr>
                    </a:p>
                  </a:txBody>
                  <a:tcPr marT="91440" marB="91440" anchor="ctr">
                    <a:lnL>
                      <a:noFill/>
                    </a:lnL>
                    <a:lnR>
                      <a:noFill/>
                    </a:lnR>
                    <a:lnT>
                      <a:noFill/>
                    </a:lnT>
                    <a:lnB>
                      <a:noFill/>
                    </a:lnB>
                    <a:solidFill>
                      <a:srgbClr val="006580"/>
                    </a:solidFill>
                  </a:tcPr>
                </a:tc>
                <a:tc hMerge="1">
                  <a:txBody>
                    <a:bodyPr/>
                    <a:lstStyle/>
                    <a:p>
                      <a:pPr algn="l" fontAlgn="ctr"/>
                      <a:endParaRPr lang="en-US" sz="2400" b="0" i="0" u="none" strike="noStrike">
                        <a:solidFill>
                          <a:schemeClr val="bg1"/>
                        </a:solidFill>
                        <a:effectLst/>
                        <a:latin typeface="+mn-lt"/>
                      </a:endParaRPr>
                    </a:p>
                  </a:txBody>
                  <a:tcPr marT="91440" marB="91440" anchor="ctr">
                    <a:lnL>
                      <a:noFill/>
                    </a:lnL>
                    <a:lnR>
                      <a:noFill/>
                    </a:lnR>
                    <a:lnT>
                      <a:noFill/>
                    </a:lnT>
                    <a:lnB>
                      <a:noFill/>
                    </a:lnB>
                    <a:solidFill>
                      <a:srgbClr val="006580"/>
                    </a:solidFill>
                  </a:tcPr>
                </a:tc>
                <a:extLst>
                  <a:ext uri="{0D108BD9-81ED-4DB2-BD59-A6C34878D82A}">
                    <a16:rowId xmlns:a16="http://schemas.microsoft.com/office/drawing/2014/main" val="943009726"/>
                  </a:ext>
                </a:extLst>
              </a:tr>
              <a:tr h="558569">
                <a:tc gridSpan="2">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Deployment &amp; Training                                                    Role</a:t>
                      </a:r>
                    </a:p>
                  </a:txBody>
                  <a:tcPr marT="91440" marB="91440" anchor="ctr">
                    <a:lnL>
                      <a:noFill/>
                    </a:lnL>
                    <a:lnR>
                      <a:noFill/>
                    </a:lnR>
                    <a:lnT>
                      <a:noFill/>
                    </a:lnT>
                    <a:lnB>
                      <a:noFill/>
                    </a:lnB>
                    <a:solidFill>
                      <a:srgbClr val="0096A9"/>
                    </a:solidFill>
                  </a:tcPr>
                </a:tc>
                <a:tc hMerge="1">
                  <a:txBody>
                    <a:bodyPr/>
                    <a:lstStyle/>
                    <a:p>
                      <a:pPr algn="r" fontAlgn="ctr"/>
                      <a:endParaRPr lang="en-US" sz="2800" b="0" i="0" u="none" strike="noStrike">
                        <a:solidFill>
                          <a:schemeClr val="bg1"/>
                        </a:solidFill>
                        <a:effectLst/>
                        <a:latin typeface="+mj-lt"/>
                      </a:endParaRPr>
                    </a:p>
                  </a:txBody>
                  <a:tcPr marT="91440" marB="91440" anchor="ctr">
                    <a:lnL>
                      <a:noFill/>
                    </a:lnL>
                    <a:lnR>
                      <a:noFill/>
                    </a:lnR>
                    <a:lnT>
                      <a:noFill/>
                    </a:lnT>
                    <a:lnB>
                      <a:noFill/>
                    </a:lnB>
                    <a:solidFill>
                      <a:srgbClr val="0096A9"/>
                    </a:solidFill>
                  </a:tcPr>
                </a:tc>
                <a:tc>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Rate</a:t>
                      </a:r>
                    </a:p>
                  </a:txBody>
                  <a:tcPr marT="91440" marB="91440" anchor="ctr">
                    <a:lnL>
                      <a:noFill/>
                    </a:lnL>
                    <a:lnR>
                      <a:noFill/>
                    </a:lnR>
                    <a:lnT>
                      <a:noFill/>
                    </a:lnT>
                    <a:lnB>
                      <a:noFill/>
                    </a:lnB>
                    <a:solidFill>
                      <a:srgbClr val="0096A9"/>
                    </a:solidFill>
                  </a:tcPr>
                </a:tc>
                <a:tc>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Est. Hours</a:t>
                      </a:r>
                    </a:p>
                  </a:txBody>
                  <a:tcPr marT="91440" marB="91440" anchor="ctr">
                    <a:lnL>
                      <a:noFill/>
                    </a:lnL>
                    <a:lnR>
                      <a:noFill/>
                    </a:lnR>
                    <a:lnT>
                      <a:noFill/>
                    </a:lnT>
                    <a:lnB>
                      <a:noFill/>
                    </a:lnB>
                    <a:solidFill>
                      <a:srgbClr val="0096A9"/>
                    </a:solidFill>
                  </a:tcPr>
                </a:tc>
                <a:tc>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Est. Cost</a:t>
                      </a:r>
                    </a:p>
                  </a:txBody>
                  <a:tcPr marT="91440" marB="91440" anchor="ctr">
                    <a:lnL>
                      <a:noFill/>
                    </a:lnL>
                    <a:lnR>
                      <a:noFill/>
                    </a:lnR>
                    <a:lnT>
                      <a:noFill/>
                    </a:lnT>
                    <a:lnB>
                      <a:noFill/>
                    </a:lnB>
                    <a:solidFill>
                      <a:srgbClr val="0096A9"/>
                    </a:solidFill>
                  </a:tcPr>
                </a:tc>
                <a:extLst>
                  <a:ext uri="{0D108BD9-81ED-4DB2-BD59-A6C34878D82A}">
                    <a16:rowId xmlns:a16="http://schemas.microsoft.com/office/drawing/2014/main" val="368565155"/>
                  </a:ext>
                </a:extLst>
              </a:tr>
              <a:tr h="391233">
                <a:tc>
                  <a:txBody>
                    <a:bodyPr/>
                    <a:lstStyle/>
                    <a:p>
                      <a:pPr algn="l" fontAlgn="ctr"/>
                      <a:r>
                        <a:rPr lang="en-US" sz="1800" b="0" i="0" u="none" strike="noStrike" dirty="0">
                          <a:solidFill>
                            <a:srgbClr val="000000"/>
                          </a:solidFill>
                          <a:effectLst/>
                          <a:latin typeface="+mn-lt"/>
                        </a:rPr>
                        <a:t> Project Management</a:t>
                      </a:r>
                    </a:p>
                  </a:txBody>
                  <a:tcPr marL="7620" marR="7620" marT="7620" marB="0" anchor="ctr">
                    <a:lnL>
                      <a:noFill/>
                    </a:lnL>
                    <a:lnR>
                      <a:noFill/>
                    </a:lnR>
                    <a:lnT>
                      <a:noFill/>
                    </a:lnT>
                    <a:lnB>
                      <a:noFill/>
                    </a:lnB>
                    <a:solidFill>
                      <a:schemeClr val="bg1"/>
                    </a:solidFill>
                  </a:tcPr>
                </a:tc>
                <a:tc>
                  <a:txBody>
                    <a:bodyPr/>
                    <a:lstStyle/>
                    <a:p>
                      <a:pPr algn="l" fontAlgn="ctr"/>
                      <a:r>
                        <a:rPr lang="en-US" sz="1800" b="0" i="0" u="none" strike="noStrike" dirty="0">
                          <a:solidFill>
                            <a:srgbClr val="000000"/>
                          </a:solidFill>
                          <a:effectLst/>
                          <a:latin typeface="+mn-lt"/>
                        </a:rPr>
                        <a:t>Project Manager</a:t>
                      </a:r>
                    </a:p>
                  </a:txBody>
                  <a:tcPr marL="7620" marR="7620" marT="7620" marB="0" anchor="ctr">
                    <a:lnL>
                      <a:noFill/>
                    </a:lnL>
                    <a:lnR>
                      <a:noFill/>
                    </a:lnR>
                    <a:lnT>
                      <a:noFill/>
                    </a:lnT>
                    <a:lnB>
                      <a:noFill/>
                    </a:lnB>
                    <a:solidFill>
                      <a:schemeClr val="bg1"/>
                    </a:solidFill>
                  </a:tcPr>
                </a:tc>
                <a:tc>
                  <a:txBody>
                    <a:bodyPr/>
                    <a:lstStyle/>
                    <a:p>
                      <a:pPr algn="r" fontAlgn="ctr"/>
                      <a:r>
                        <a:rPr lang="en-US" sz="1800" b="0" i="0" u="none" strike="noStrike" dirty="0">
                          <a:solidFill>
                            <a:srgbClr val="000000"/>
                          </a:solidFill>
                          <a:effectLst/>
                          <a:latin typeface="+mn-lt"/>
                        </a:rPr>
                        <a:t>$180 </a:t>
                      </a:r>
                    </a:p>
                  </a:txBody>
                  <a:tcPr marL="7620" marR="7620" marT="7620" marB="0" anchor="ctr">
                    <a:lnL>
                      <a:noFill/>
                    </a:lnL>
                    <a:lnR>
                      <a:noFill/>
                    </a:lnR>
                    <a:lnT>
                      <a:noFill/>
                    </a:lnT>
                    <a:lnB>
                      <a:noFill/>
                    </a:lnB>
                    <a:solidFill>
                      <a:schemeClr val="bg1"/>
                    </a:solidFill>
                  </a:tcPr>
                </a:tc>
                <a:tc>
                  <a:txBody>
                    <a:bodyPr/>
                    <a:lstStyle/>
                    <a:p>
                      <a:pPr algn="r" fontAlgn="ctr"/>
                      <a:r>
                        <a:rPr lang="en-US" sz="1800" b="0" i="0" u="none" strike="noStrike" dirty="0">
                          <a:solidFill>
                            <a:srgbClr val="000000"/>
                          </a:solidFill>
                          <a:effectLst/>
                          <a:latin typeface="+mn-lt"/>
                        </a:rPr>
                        <a:t>32</a:t>
                      </a:r>
                    </a:p>
                  </a:txBody>
                  <a:tcPr marL="7620" marR="7620" marT="7620" marB="0" anchor="ctr">
                    <a:lnL>
                      <a:noFill/>
                    </a:lnL>
                    <a:lnR>
                      <a:noFill/>
                    </a:lnR>
                    <a:lnT>
                      <a:noFill/>
                    </a:lnT>
                    <a:lnB>
                      <a:noFill/>
                    </a:lnB>
                    <a:solidFill>
                      <a:schemeClr val="bg1"/>
                    </a:solidFill>
                  </a:tcPr>
                </a:tc>
                <a:tc>
                  <a:txBody>
                    <a:bodyPr/>
                    <a:lstStyle/>
                    <a:p>
                      <a:pPr algn="r" fontAlgn="ctr"/>
                      <a:r>
                        <a:rPr lang="en-US" sz="1800" b="0" i="0" u="none" strike="noStrike" dirty="0">
                          <a:solidFill>
                            <a:srgbClr val="000000"/>
                          </a:solidFill>
                          <a:effectLst/>
                          <a:latin typeface="+mn-lt"/>
                        </a:rPr>
                        <a:t>$5,760 </a:t>
                      </a:r>
                    </a:p>
                  </a:txBody>
                  <a:tcPr marL="7620" marR="7620" marT="7620" marB="0" anchor="ctr">
                    <a:lnL>
                      <a:noFill/>
                    </a:lnL>
                    <a:lnR>
                      <a:noFill/>
                    </a:lnR>
                    <a:lnT>
                      <a:noFill/>
                    </a:lnT>
                    <a:lnB>
                      <a:noFill/>
                    </a:lnB>
                    <a:solidFill>
                      <a:schemeClr val="bg1"/>
                    </a:solidFill>
                  </a:tcPr>
                </a:tc>
                <a:extLst>
                  <a:ext uri="{0D108BD9-81ED-4DB2-BD59-A6C34878D82A}">
                    <a16:rowId xmlns:a16="http://schemas.microsoft.com/office/drawing/2014/main" val="4062757757"/>
                  </a:ext>
                </a:extLst>
              </a:tr>
              <a:tr h="391233">
                <a:tc>
                  <a:txBody>
                    <a:bodyPr/>
                    <a:lstStyle/>
                    <a:p>
                      <a:pPr algn="l" fontAlgn="ctr"/>
                      <a:r>
                        <a:rPr lang="en-US" sz="1800" b="0" i="0" u="none" strike="noStrike" dirty="0">
                          <a:solidFill>
                            <a:srgbClr val="000000"/>
                          </a:solidFill>
                          <a:effectLst/>
                          <a:latin typeface="+mn-lt"/>
                        </a:rPr>
                        <a:t> Quality Assurance/Testing</a:t>
                      </a:r>
                    </a:p>
                  </a:txBody>
                  <a:tcPr marL="7620" marR="7620" marT="7620" marB="0" anchor="ctr">
                    <a:lnL>
                      <a:noFill/>
                    </a:lnL>
                    <a:lnR>
                      <a:noFill/>
                    </a:lnR>
                    <a:lnT>
                      <a:noFill/>
                    </a:lnT>
                    <a:lnB>
                      <a:noFill/>
                    </a:lnB>
                    <a:solidFill>
                      <a:srgbClr val="EEEEEE"/>
                    </a:solidFill>
                  </a:tcPr>
                </a:tc>
                <a:tc>
                  <a:txBody>
                    <a:bodyPr/>
                    <a:lstStyle/>
                    <a:p>
                      <a:pPr algn="l" fontAlgn="ctr"/>
                      <a:r>
                        <a:rPr lang="en-US" sz="1800" b="0" i="0" u="none" strike="noStrike" dirty="0">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dirty="0">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dirty="0">
                          <a:solidFill>
                            <a:srgbClr val="000000"/>
                          </a:solidFill>
                          <a:effectLst/>
                          <a:latin typeface="+mn-lt"/>
                        </a:rPr>
                        <a:t>32</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dirty="0">
                          <a:solidFill>
                            <a:srgbClr val="000000"/>
                          </a:solidFill>
                          <a:effectLst/>
                          <a:latin typeface="+mn-lt"/>
                        </a:rPr>
                        <a:t>$5,760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1525799802"/>
                  </a:ext>
                </a:extLst>
              </a:tr>
              <a:tr h="391233">
                <a:tc>
                  <a:txBody>
                    <a:bodyPr/>
                    <a:lstStyle/>
                    <a:p>
                      <a:pPr algn="l" fontAlgn="ctr"/>
                      <a:r>
                        <a:rPr lang="en-US" sz="1800" b="0" i="0" u="none" strike="noStrike">
                          <a:solidFill>
                            <a:srgbClr val="000000"/>
                          </a:solidFill>
                          <a:effectLst/>
                          <a:latin typeface="+mn-lt"/>
                        </a:rPr>
                        <a:t> Bug Fixing</a:t>
                      </a:r>
                    </a:p>
                  </a:txBody>
                  <a:tcPr marL="7620" marR="7620" marT="7620" marB="0" anchor="ctr">
                    <a:lnL>
                      <a:noFill/>
                    </a:lnL>
                    <a:lnR>
                      <a:noFill/>
                    </a:lnR>
                    <a:lnT>
                      <a:noFill/>
                    </a:lnT>
                    <a:lnB>
                      <a:noFill/>
                    </a:lnB>
                    <a:solidFill>
                      <a:schemeClr val="bg1"/>
                    </a:solidFill>
                  </a:tcPr>
                </a:tc>
                <a:tc>
                  <a:txBody>
                    <a:bodyPr/>
                    <a:lstStyle/>
                    <a:p>
                      <a:pPr algn="l" fontAlgn="ctr"/>
                      <a:r>
                        <a:rPr lang="en-US" sz="1800" b="0" i="0" u="none" strike="noStrike">
                          <a:solidFill>
                            <a:srgbClr val="000000"/>
                          </a:solidFill>
                          <a:effectLst/>
                          <a:latin typeface="+mn-lt"/>
                        </a:rPr>
                        <a:t>BI Solution Architect</a:t>
                      </a:r>
                    </a:p>
                  </a:txBody>
                  <a:tcPr marL="7620" marR="7620" marT="7620" marB="0" anchor="ctr">
                    <a:lnL>
                      <a:noFill/>
                    </a:lnL>
                    <a:lnR>
                      <a:noFill/>
                    </a:lnR>
                    <a:lnT>
                      <a:noFill/>
                    </a:lnT>
                    <a:lnB>
                      <a:noFill/>
                    </a:lnB>
                    <a:solidFill>
                      <a:schemeClr val="bg1"/>
                    </a:solidFill>
                  </a:tcPr>
                </a:tc>
                <a:tc>
                  <a:txBody>
                    <a:bodyPr/>
                    <a:lstStyle/>
                    <a:p>
                      <a:pPr algn="r" fontAlgn="ctr"/>
                      <a:r>
                        <a:rPr lang="en-US" sz="1800" b="0" i="0" u="none" strike="noStrike" dirty="0">
                          <a:solidFill>
                            <a:srgbClr val="000000"/>
                          </a:solidFill>
                          <a:effectLst/>
                          <a:latin typeface="+mn-lt"/>
                        </a:rPr>
                        <a:t>$180 </a:t>
                      </a:r>
                    </a:p>
                  </a:txBody>
                  <a:tcPr marL="7620" marR="7620" marT="7620" marB="0" anchor="ctr">
                    <a:lnL>
                      <a:noFill/>
                    </a:lnL>
                    <a:lnR>
                      <a:noFill/>
                    </a:lnR>
                    <a:lnT>
                      <a:noFill/>
                    </a:lnT>
                    <a:lnB>
                      <a:noFill/>
                    </a:lnB>
                    <a:solidFill>
                      <a:schemeClr val="bg1"/>
                    </a:solidFill>
                  </a:tcPr>
                </a:tc>
                <a:tc>
                  <a:txBody>
                    <a:bodyPr/>
                    <a:lstStyle/>
                    <a:p>
                      <a:pPr algn="r" fontAlgn="ctr"/>
                      <a:r>
                        <a:rPr lang="en-US" sz="1800" b="0" i="0" u="none" strike="noStrike" dirty="0">
                          <a:solidFill>
                            <a:srgbClr val="000000"/>
                          </a:solidFill>
                          <a:effectLst/>
                          <a:latin typeface="+mn-lt"/>
                        </a:rPr>
                        <a:t>24</a:t>
                      </a:r>
                    </a:p>
                  </a:txBody>
                  <a:tcPr marL="7620" marR="7620" marT="7620" marB="0" anchor="ctr">
                    <a:lnL>
                      <a:noFill/>
                    </a:lnL>
                    <a:lnR>
                      <a:noFill/>
                    </a:lnR>
                    <a:lnT>
                      <a:noFill/>
                    </a:lnT>
                    <a:lnB>
                      <a:noFill/>
                    </a:lnB>
                    <a:solidFill>
                      <a:schemeClr val="bg1"/>
                    </a:solidFill>
                  </a:tcPr>
                </a:tc>
                <a:tc>
                  <a:txBody>
                    <a:bodyPr/>
                    <a:lstStyle/>
                    <a:p>
                      <a:pPr algn="r" fontAlgn="ctr"/>
                      <a:r>
                        <a:rPr lang="en-US" sz="1800" b="0" i="0" u="none" strike="noStrike" dirty="0">
                          <a:solidFill>
                            <a:srgbClr val="000000"/>
                          </a:solidFill>
                          <a:effectLst/>
                          <a:latin typeface="+mn-lt"/>
                        </a:rPr>
                        <a:t>$4,320 </a:t>
                      </a:r>
                    </a:p>
                  </a:txBody>
                  <a:tcPr marL="7620" marR="7620" marT="7620" marB="0" anchor="ctr">
                    <a:lnL>
                      <a:noFill/>
                    </a:lnL>
                    <a:lnR>
                      <a:noFill/>
                    </a:lnR>
                    <a:lnT>
                      <a:noFill/>
                    </a:lnT>
                    <a:lnB>
                      <a:noFill/>
                    </a:lnB>
                    <a:solidFill>
                      <a:schemeClr val="bg1"/>
                    </a:solidFill>
                  </a:tcPr>
                </a:tc>
                <a:extLst>
                  <a:ext uri="{0D108BD9-81ED-4DB2-BD59-A6C34878D82A}">
                    <a16:rowId xmlns:a16="http://schemas.microsoft.com/office/drawing/2014/main" val="1439797329"/>
                  </a:ext>
                </a:extLst>
              </a:tr>
              <a:tr h="391233">
                <a:tc>
                  <a:txBody>
                    <a:bodyPr/>
                    <a:lstStyle/>
                    <a:p>
                      <a:pPr algn="l" fontAlgn="ctr"/>
                      <a:r>
                        <a:rPr lang="en-US" sz="1800" b="0" i="0" u="none" strike="noStrike" dirty="0">
                          <a:solidFill>
                            <a:srgbClr val="000000"/>
                          </a:solidFill>
                          <a:effectLst/>
                          <a:latin typeface="+mn-lt"/>
                        </a:rPr>
                        <a:t> Client UAT Support</a:t>
                      </a:r>
                    </a:p>
                  </a:txBody>
                  <a:tcPr marL="7620" marR="7620" marT="7620" marB="0" anchor="ctr">
                    <a:lnL>
                      <a:noFill/>
                    </a:lnL>
                    <a:lnR>
                      <a:noFill/>
                    </a:lnR>
                    <a:lnT>
                      <a:noFill/>
                    </a:lnT>
                    <a:lnB>
                      <a:noFill/>
                    </a:lnB>
                    <a:solidFill>
                      <a:srgbClr val="EEEEEE"/>
                    </a:solidFill>
                  </a:tcPr>
                </a:tc>
                <a:tc>
                  <a:txBody>
                    <a:bodyPr/>
                    <a:lstStyle/>
                    <a:p>
                      <a:pPr algn="l" fontAlgn="ctr"/>
                      <a:r>
                        <a:rPr lang="en-US" sz="1800" b="0" i="0" u="none" strike="noStrike">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a:solidFill>
                            <a:srgbClr val="000000"/>
                          </a:solidFill>
                          <a:effectLst/>
                          <a:latin typeface="+mn-lt"/>
                        </a:rPr>
                        <a:t>8</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a:solidFill>
                            <a:srgbClr val="000000"/>
                          </a:solidFill>
                          <a:effectLst/>
                          <a:latin typeface="+mn-lt"/>
                        </a:rPr>
                        <a:t>$1,440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1481902024"/>
                  </a:ext>
                </a:extLst>
              </a:tr>
              <a:tr h="391233">
                <a:tc>
                  <a:txBody>
                    <a:bodyPr/>
                    <a:lstStyle/>
                    <a:p>
                      <a:pPr algn="l" fontAlgn="ctr"/>
                      <a:r>
                        <a:rPr lang="en-US" sz="1800" b="0" i="0" u="none" strike="noStrike" dirty="0">
                          <a:solidFill>
                            <a:srgbClr val="000000"/>
                          </a:solidFill>
                          <a:effectLst/>
                          <a:latin typeface="+mn-lt"/>
                        </a:rPr>
                        <a:t> ETL Iterations w/ UAT Feedback</a:t>
                      </a:r>
                    </a:p>
                  </a:txBody>
                  <a:tcPr marL="7620" marR="7620" marT="7620" marB="0" anchor="ctr">
                    <a:lnL>
                      <a:noFill/>
                    </a:lnL>
                    <a:lnR>
                      <a:noFill/>
                    </a:lnR>
                    <a:lnT>
                      <a:noFill/>
                    </a:lnT>
                    <a:lnB>
                      <a:noFill/>
                    </a:lnB>
                  </a:tcPr>
                </a:tc>
                <a:tc>
                  <a:txBody>
                    <a:bodyPr/>
                    <a:lstStyle/>
                    <a:p>
                      <a:pPr algn="l" fontAlgn="ctr"/>
                      <a:r>
                        <a:rPr lang="en-US" sz="1800" b="0" i="0" u="none" strike="noStrike">
                          <a:solidFill>
                            <a:srgbClr val="000000"/>
                          </a:solidFill>
                          <a:effectLst/>
                          <a:latin typeface="+mn-lt"/>
                        </a:rPr>
                        <a:t>BI Solution Architect</a:t>
                      </a:r>
                    </a:p>
                  </a:txBody>
                  <a:tcPr marL="7620" marR="7620" marT="7620" marB="0" anchor="ctr">
                    <a:lnL>
                      <a:noFill/>
                    </a:lnL>
                    <a:lnR>
                      <a:noFill/>
                    </a:lnR>
                    <a:lnT>
                      <a:noFill/>
                    </a:lnT>
                    <a:lnB>
                      <a:noFill/>
                    </a:lnB>
                  </a:tcPr>
                </a:tc>
                <a:tc>
                  <a:txBody>
                    <a:bodyPr/>
                    <a:lstStyle/>
                    <a:p>
                      <a:pPr algn="r" fontAlgn="ctr"/>
                      <a:r>
                        <a:rPr lang="en-US" sz="1800" b="0" i="0" u="none" strike="noStrike">
                          <a:solidFill>
                            <a:srgbClr val="000000"/>
                          </a:solidFill>
                          <a:effectLst/>
                          <a:latin typeface="+mn-lt"/>
                        </a:rPr>
                        <a:t>$180 </a:t>
                      </a:r>
                    </a:p>
                  </a:txBody>
                  <a:tcPr marL="7620" marR="7620" marT="7620" marB="0" anchor="ctr">
                    <a:lnL>
                      <a:noFill/>
                    </a:lnL>
                    <a:lnR>
                      <a:noFill/>
                    </a:lnR>
                    <a:lnT>
                      <a:noFill/>
                    </a:lnT>
                    <a:lnB>
                      <a:noFill/>
                    </a:lnB>
                  </a:tcPr>
                </a:tc>
                <a:tc>
                  <a:txBody>
                    <a:bodyPr/>
                    <a:lstStyle/>
                    <a:p>
                      <a:pPr algn="r" fontAlgn="ctr"/>
                      <a:r>
                        <a:rPr lang="en-US" sz="1800" b="0" i="0" u="none" strike="noStrike">
                          <a:solidFill>
                            <a:srgbClr val="000000"/>
                          </a:solidFill>
                          <a:effectLst/>
                          <a:latin typeface="+mn-lt"/>
                        </a:rPr>
                        <a:t>32</a:t>
                      </a:r>
                    </a:p>
                  </a:txBody>
                  <a:tcPr marL="7620" marR="7620" marT="7620" marB="0" anchor="ctr">
                    <a:lnL>
                      <a:noFill/>
                    </a:lnL>
                    <a:lnR>
                      <a:noFill/>
                    </a:lnR>
                    <a:lnT>
                      <a:noFill/>
                    </a:lnT>
                    <a:lnB>
                      <a:noFill/>
                    </a:lnB>
                  </a:tcPr>
                </a:tc>
                <a:tc>
                  <a:txBody>
                    <a:bodyPr/>
                    <a:lstStyle/>
                    <a:p>
                      <a:pPr algn="r" fontAlgn="ctr"/>
                      <a:r>
                        <a:rPr lang="en-US" sz="1800" b="0" i="0" u="none" strike="noStrike">
                          <a:solidFill>
                            <a:srgbClr val="000000"/>
                          </a:solidFill>
                          <a:effectLst/>
                          <a:latin typeface="+mn-lt"/>
                        </a:rPr>
                        <a:t>$5,760 </a:t>
                      </a:r>
                    </a:p>
                  </a:txBody>
                  <a:tcPr marL="7620" marR="7620" marT="7620" marB="0" anchor="ctr">
                    <a:lnL>
                      <a:noFill/>
                    </a:lnL>
                    <a:lnR>
                      <a:noFill/>
                    </a:lnR>
                    <a:lnT>
                      <a:noFill/>
                    </a:lnT>
                    <a:lnB>
                      <a:noFill/>
                    </a:lnB>
                  </a:tcPr>
                </a:tc>
                <a:extLst>
                  <a:ext uri="{0D108BD9-81ED-4DB2-BD59-A6C34878D82A}">
                    <a16:rowId xmlns:a16="http://schemas.microsoft.com/office/drawing/2014/main" val="2914158593"/>
                  </a:ext>
                </a:extLst>
              </a:tr>
              <a:tr h="391233">
                <a:tc>
                  <a:txBody>
                    <a:bodyPr/>
                    <a:lstStyle/>
                    <a:p>
                      <a:pPr algn="l" fontAlgn="ctr"/>
                      <a:r>
                        <a:rPr lang="en-US" sz="1800" b="0" i="0" u="none" strike="noStrike" dirty="0">
                          <a:solidFill>
                            <a:srgbClr val="000000"/>
                          </a:solidFill>
                          <a:effectLst/>
                          <a:latin typeface="+mn-lt"/>
                        </a:rPr>
                        <a:t> Visualization Iterations w/ UAT Feedback</a:t>
                      </a:r>
                    </a:p>
                  </a:txBody>
                  <a:tcPr marL="7620" marR="7620" marT="7620" marB="0" anchor="ctr">
                    <a:lnL>
                      <a:noFill/>
                    </a:lnL>
                    <a:lnR>
                      <a:noFill/>
                    </a:lnR>
                    <a:lnT>
                      <a:noFill/>
                    </a:lnT>
                    <a:lnB>
                      <a:noFill/>
                    </a:lnB>
                    <a:solidFill>
                      <a:srgbClr val="EEEEEE"/>
                    </a:solidFill>
                  </a:tcPr>
                </a:tc>
                <a:tc>
                  <a:txBody>
                    <a:bodyPr/>
                    <a:lstStyle/>
                    <a:p>
                      <a:pPr algn="l" fontAlgn="ctr"/>
                      <a:r>
                        <a:rPr lang="en-US" sz="1800" b="0" i="0" u="none" strike="noStrike" dirty="0">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a:solidFill>
                            <a:srgbClr val="000000"/>
                          </a:solidFill>
                          <a:effectLst/>
                          <a:latin typeface="+mn-lt"/>
                        </a:rPr>
                        <a:t>16</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a:solidFill>
                            <a:srgbClr val="000000"/>
                          </a:solidFill>
                          <a:effectLst/>
                          <a:latin typeface="+mn-lt"/>
                        </a:rPr>
                        <a:t>$2,880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3362563816"/>
                  </a:ext>
                </a:extLst>
              </a:tr>
              <a:tr h="391233">
                <a:tc>
                  <a:txBody>
                    <a:bodyPr/>
                    <a:lstStyle/>
                    <a:p>
                      <a:pPr algn="l" fontAlgn="ctr"/>
                      <a:r>
                        <a:rPr lang="fr-FR" sz="1800" b="0" i="0" u="none" strike="noStrike">
                          <a:solidFill>
                            <a:srgbClr val="000000"/>
                          </a:solidFill>
                          <a:effectLst/>
                          <a:latin typeface="+mn-lt"/>
                        </a:rPr>
                        <a:t> Documentation w/BI Process Recommendations</a:t>
                      </a:r>
                    </a:p>
                  </a:txBody>
                  <a:tcPr marL="7620" marR="7620" marT="7620" marB="0" anchor="ctr">
                    <a:lnL>
                      <a:noFill/>
                    </a:lnL>
                    <a:lnR>
                      <a:noFill/>
                    </a:lnR>
                    <a:lnT>
                      <a:noFill/>
                    </a:lnT>
                    <a:lnB>
                      <a:noFill/>
                    </a:lnB>
                    <a:noFill/>
                  </a:tcPr>
                </a:tc>
                <a:tc>
                  <a:txBody>
                    <a:bodyPr/>
                    <a:lstStyle/>
                    <a:p>
                      <a:pPr algn="l" fontAlgn="ctr"/>
                      <a:r>
                        <a:rPr lang="en-US" sz="1800" b="0" i="0" u="none" strike="noStrike" dirty="0">
                          <a:solidFill>
                            <a:srgbClr val="000000"/>
                          </a:solidFill>
                          <a:effectLst/>
                          <a:latin typeface="+mn-lt"/>
                        </a:rPr>
                        <a:t>BI Solution Architect</a:t>
                      </a:r>
                    </a:p>
                  </a:txBody>
                  <a:tcPr marL="7620" marR="7620" marT="7620" marB="0" anchor="ctr">
                    <a:lnL>
                      <a:noFill/>
                    </a:lnL>
                    <a:lnR>
                      <a:noFill/>
                    </a:lnR>
                    <a:lnT>
                      <a:noFill/>
                    </a:lnT>
                    <a:lnB>
                      <a:noFill/>
                    </a:lnB>
                    <a:noFill/>
                  </a:tcPr>
                </a:tc>
                <a:tc>
                  <a:txBody>
                    <a:bodyPr/>
                    <a:lstStyle/>
                    <a:p>
                      <a:pPr algn="r" fontAlgn="ctr"/>
                      <a:r>
                        <a:rPr lang="en-US" sz="1800" b="0" i="0" u="none" strike="noStrike" dirty="0">
                          <a:solidFill>
                            <a:srgbClr val="000000"/>
                          </a:solidFill>
                          <a:effectLst/>
                          <a:latin typeface="+mn-lt"/>
                        </a:rPr>
                        <a:t>$180 </a:t>
                      </a:r>
                    </a:p>
                  </a:txBody>
                  <a:tcPr marL="7620" marR="7620" marT="7620" marB="0" anchor="ctr">
                    <a:lnL>
                      <a:noFill/>
                    </a:lnL>
                    <a:lnR>
                      <a:noFill/>
                    </a:lnR>
                    <a:lnT>
                      <a:noFill/>
                    </a:lnT>
                    <a:lnB>
                      <a:noFill/>
                    </a:lnB>
                    <a:noFill/>
                  </a:tcPr>
                </a:tc>
                <a:tc>
                  <a:txBody>
                    <a:bodyPr/>
                    <a:lstStyle/>
                    <a:p>
                      <a:pPr algn="r" fontAlgn="ctr"/>
                      <a:r>
                        <a:rPr lang="en-US" sz="1800" b="0" i="0" u="none" strike="noStrike">
                          <a:solidFill>
                            <a:srgbClr val="000000"/>
                          </a:solidFill>
                          <a:effectLst/>
                          <a:latin typeface="+mn-lt"/>
                        </a:rPr>
                        <a:t>24</a:t>
                      </a:r>
                    </a:p>
                  </a:txBody>
                  <a:tcPr marL="7620" marR="7620" marT="7620" marB="0" anchor="ctr">
                    <a:lnL>
                      <a:noFill/>
                    </a:lnL>
                    <a:lnR>
                      <a:noFill/>
                    </a:lnR>
                    <a:lnT>
                      <a:noFill/>
                    </a:lnT>
                    <a:lnB>
                      <a:noFill/>
                    </a:lnB>
                    <a:noFill/>
                  </a:tcPr>
                </a:tc>
                <a:tc>
                  <a:txBody>
                    <a:bodyPr/>
                    <a:lstStyle/>
                    <a:p>
                      <a:pPr algn="r" fontAlgn="ctr"/>
                      <a:r>
                        <a:rPr lang="en-US" sz="1800" b="0" i="0" u="none" strike="noStrike">
                          <a:solidFill>
                            <a:srgbClr val="000000"/>
                          </a:solidFill>
                          <a:effectLst/>
                          <a:latin typeface="+mn-lt"/>
                        </a:rPr>
                        <a:t>$4,320 </a:t>
                      </a:r>
                    </a:p>
                  </a:txBody>
                  <a:tcPr marL="7620" marR="7620" marT="7620" marB="0" anchor="ctr">
                    <a:lnL>
                      <a:noFill/>
                    </a:lnL>
                    <a:lnR>
                      <a:noFill/>
                    </a:lnR>
                    <a:lnT>
                      <a:noFill/>
                    </a:lnT>
                    <a:lnB>
                      <a:noFill/>
                    </a:lnB>
                    <a:noFill/>
                  </a:tcPr>
                </a:tc>
                <a:extLst>
                  <a:ext uri="{0D108BD9-81ED-4DB2-BD59-A6C34878D82A}">
                    <a16:rowId xmlns:a16="http://schemas.microsoft.com/office/drawing/2014/main" val="2277099283"/>
                  </a:ext>
                </a:extLst>
              </a:tr>
              <a:tr h="391233">
                <a:tc>
                  <a:txBody>
                    <a:bodyPr/>
                    <a:lstStyle/>
                    <a:p>
                      <a:pPr algn="l" fontAlgn="ctr"/>
                      <a:r>
                        <a:rPr lang="en-US" sz="1800" b="0" i="0" u="none" strike="noStrike" dirty="0">
                          <a:solidFill>
                            <a:srgbClr val="000000"/>
                          </a:solidFill>
                          <a:effectLst/>
                          <a:latin typeface="+mn-lt"/>
                        </a:rPr>
                        <a:t> Training &amp; Knowledge Transfer</a:t>
                      </a:r>
                    </a:p>
                  </a:txBody>
                  <a:tcPr marL="7620" marR="7620" marT="7620" marB="0" anchor="ctr">
                    <a:lnL>
                      <a:noFill/>
                    </a:lnL>
                    <a:lnR>
                      <a:noFill/>
                    </a:lnR>
                    <a:lnT>
                      <a:noFill/>
                    </a:lnT>
                    <a:lnB>
                      <a:noFill/>
                    </a:lnB>
                    <a:solidFill>
                      <a:srgbClr val="EEEEEE"/>
                    </a:solidFill>
                  </a:tcPr>
                </a:tc>
                <a:tc>
                  <a:txBody>
                    <a:bodyPr/>
                    <a:lstStyle/>
                    <a:p>
                      <a:pPr algn="l" fontAlgn="ctr"/>
                      <a:r>
                        <a:rPr lang="en-US" sz="1800" b="0" i="0" u="none" strike="noStrike" dirty="0">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dirty="0">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dirty="0">
                          <a:solidFill>
                            <a:srgbClr val="000000"/>
                          </a:solidFill>
                          <a:effectLst/>
                          <a:latin typeface="+mn-lt"/>
                        </a:rPr>
                        <a:t>32</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dirty="0">
                          <a:solidFill>
                            <a:srgbClr val="000000"/>
                          </a:solidFill>
                          <a:effectLst/>
                          <a:latin typeface="+mn-lt"/>
                        </a:rPr>
                        <a:t>$5,760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3700307104"/>
                  </a:ext>
                </a:extLst>
              </a:tr>
              <a:tr h="558569">
                <a:tc gridSpan="2">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(Optional) Great Plains Integration                                  Role</a:t>
                      </a:r>
                    </a:p>
                  </a:txBody>
                  <a:tcPr marT="91440" marB="91440" anchor="ctr">
                    <a:lnL>
                      <a:noFill/>
                    </a:lnL>
                    <a:lnR>
                      <a:noFill/>
                    </a:lnR>
                    <a:lnT>
                      <a:noFill/>
                    </a:lnT>
                    <a:lnB>
                      <a:noFill/>
                    </a:lnB>
                    <a:solidFill>
                      <a:srgbClr val="0096A9"/>
                    </a:solidFill>
                  </a:tcPr>
                </a:tc>
                <a:tc hMerge="1">
                  <a:txBody>
                    <a:bodyPr/>
                    <a:lstStyle/>
                    <a:p>
                      <a:pPr algn="r" fontAlgn="ctr"/>
                      <a:endParaRPr lang="en-US" sz="2800" b="0" i="0" u="none" strike="noStrike">
                        <a:solidFill>
                          <a:schemeClr val="bg1"/>
                        </a:solidFill>
                        <a:effectLst/>
                        <a:latin typeface="+mj-lt"/>
                      </a:endParaRPr>
                    </a:p>
                  </a:txBody>
                  <a:tcPr marT="91440" marB="91440" anchor="ctr">
                    <a:lnL>
                      <a:noFill/>
                    </a:lnL>
                    <a:lnR>
                      <a:noFill/>
                    </a:lnR>
                    <a:lnT>
                      <a:noFill/>
                    </a:lnT>
                    <a:lnB>
                      <a:noFill/>
                    </a:lnB>
                    <a:solidFill>
                      <a:srgbClr val="EEEEEE"/>
                    </a:solidFill>
                  </a:tcPr>
                </a:tc>
                <a:tc>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Rate</a:t>
                      </a:r>
                    </a:p>
                  </a:txBody>
                  <a:tcPr marT="91440" marB="91440" anchor="ctr">
                    <a:lnL>
                      <a:noFill/>
                    </a:lnL>
                    <a:lnR>
                      <a:noFill/>
                    </a:lnR>
                    <a:lnT>
                      <a:noFill/>
                    </a:lnT>
                    <a:lnB>
                      <a:noFill/>
                    </a:lnB>
                    <a:solidFill>
                      <a:srgbClr val="0096A9"/>
                    </a:solidFill>
                  </a:tcPr>
                </a:tc>
                <a:tc>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Est. Hours</a:t>
                      </a:r>
                    </a:p>
                  </a:txBody>
                  <a:tcPr marT="91440" marB="91440" anchor="ctr">
                    <a:lnL>
                      <a:noFill/>
                    </a:lnL>
                    <a:lnR>
                      <a:noFill/>
                    </a:lnR>
                    <a:lnT>
                      <a:noFill/>
                    </a:lnT>
                    <a:lnB>
                      <a:noFill/>
                    </a:lnB>
                    <a:solidFill>
                      <a:srgbClr val="0096A9"/>
                    </a:solidFill>
                  </a:tcPr>
                </a:tc>
                <a:tc>
                  <a:txBody>
                    <a:bodyPr/>
                    <a:lstStyle/>
                    <a:p>
                      <a:pPr marL="0" marR="0" lvl="0" indent="0" algn="l" defTabSz="1075883"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bg1"/>
                          </a:solidFill>
                          <a:effectLst/>
                          <a:latin typeface="+mn-lt"/>
                        </a:rPr>
                        <a:t>Est. Cost</a:t>
                      </a:r>
                    </a:p>
                  </a:txBody>
                  <a:tcPr marT="91440" marB="91440" anchor="ctr">
                    <a:lnL>
                      <a:noFill/>
                    </a:lnL>
                    <a:lnR>
                      <a:noFill/>
                    </a:lnR>
                    <a:lnT>
                      <a:noFill/>
                    </a:lnT>
                    <a:lnB>
                      <a:noFill/>
                    </a:lnB>
                    <a:solidFill>
                      <a:srgbClr val="0096A9"/>
                    </a:solidFill>
                  </a:tcPr>
                </a:tc>
                <a:extLst>
                  <a:ext uri="{0D108BD9-81ED-4DB2-BD59-A6C34878D82A}">
                    <a16:rowId xmlns:a16="http://schemas.microsoft.com/office/drawing/2014/main" val="845174599"/>
                  </a:ext>
                </a:extLst>
              </a:tr>
              <a:tr h="391233">
                <a:tc>
                  <a:txBody>
                    <a:bodyPr/>
                    <a:lstStyle/>
                    <a:p>
                      <a:pPr algn="l" fontAlgn="ctr"/>
                      <a:r>
                        <a:rPr lang="en-US" sz="1800" b="0" i="0" u="none" strike="noStrike" dirty="0">
                          <a:solidFill>
                            <a:srgbClr val="000000"/>
                          </a:solidFill>
                          <a:effectLst/>
                          <a:latin typeface="+mn-lt"/>
                        </a:rPr>
                        <a:t> Great Plains - Data Discovery</a:t>
                      </a:r>
                    </a:p>
                  </a:txBody>
                  <a:tcPr marL="7620" marR="7620" marT="7620" marB="0" anchor="ctr">
                    <a:lnL>
                      <a:noFill/>
                    </a:lnL>
                    <a:lnR>
                      <a:noFill/>
                    </a:lnR>
                    <a:lnT>
                      <a:noFill/>
                    </a:lnT>
                    <a:lnB>
                      <a:noFill/>
                    </a:lnB>
                    <a:solidFill>
                      <a:srgbClr val="EEEEEE"/>
                    </a:solidFill>
                  </a:tcPr>
                </a:tc>
                <a:tc>
                  <a:txBody>
                    <a:bodyPr/>
                    <a:lstStyle/>
                    <a:p>
                      <a:pPr algn="l" fontAlgn="ctr"/>
                      <a:r>
                        <a:rPr lang="en-US" sz="1800" b="0" i="0" u="none" strike="noStrike">
                          <a:solidFill>
                            <a:srgbClr val="000000"/>
                          </a:solidFill>
                          <a:effectLst/>
                          <a:latin typeface="+mn-lt"/>
                        </a:rPr>
                        <a:t>BI Solution Architect</a:t>
                      </a:r>
                      <a:endParaRPr lang="en-US" sz="1800" b="0" i="0" u="none" strike="noStrike" dirty="0">
                        <a:solidFill>
                          <a:srgbClr val="000000"/>
                        </a:solidFill>
                        <a:effectLst/>
                        <a:latin typeface="+mn-lt"/>
                      </a:endParaRP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dirty="0">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a:solidFill>
                            <a:srgbClr val="000000"/>
                          </a:solidFill>
                          <a:effectLst/>
                          <a:latin typeface="+mn-lt"/>
                        </a:rPr>
                        <a:t>8</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a:solidFill>
                            <a:srgbClr val="000000"/>
                          </a:solidFill>
                          <a:effectLst/>
                          <a:latin typeface="+mn-lt"/>
                        </a:rPr>
                        <a:t>$1,440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2372791121"/>
                  </a:ext>
                </a:extLst>
              </a:tr>
              <a:tr h="391233">
                <a:tc>
                  <a:txBody>
                    <a:bodyPr/>
                    <a:lstStyle/>
                    <a:p>
                      <a:pPr algn="l" fontAlgn="ctr"/>
                      <a:r>
                        <a:rPr lang="en-US" sz="1800" b="0" i="0" u="none" strike="noStrike" dirty="0">
                          <a:solidFill>
                            <a:srgbClr val="000000"/>
                          </a:solidFill>
                          <a:effectLst/>
                          <a:latin typeface="+mn-lt"/>
                        </a:rPr>
                        <a:t> Great Plains - ETL API</a:t>
                      </a:r>
                    </a:p>
                  </a:txBody>
                  <a:tcPr marL="7620" marR="7620" marT="7620" marB="0" anchor="ctr">
                    <a:lnL>
                      <a:noFill/>
                    </a:lnL>
                    <a:lnR>
                      <a:noFill/>
                    </a:lnR>
                    <a:lnT>
                      <a:noFill/>
                    </a:lnT>
                    <a:lnB>
                      <a:noFill/>
                    </a:lnB>
                    <a:noFill/>
                  </a:tcPr>
                </a:tc>
                <a:tc>
                  <a:txBody>
                    <a:bodyPr/>
                    <a:lstStyle/>
                    <a:p>
                      <a:pPr algn="l" fontAlgn="ctr"/>
                      <a:r>
                        <a:rPr lang="en-US" sz="1800" b="0" i="0" u="none" strike="noStrike" dirty="0">
                          <a:solidFill>
                            <a:srgbClr val="000000"/>
                          </a:solidFill>
                          <a:effectLst/>
                          <a:latin typeface="+mn-lt"/>
                        </a:rPr>
                        <a:t>BI Solution Architect</a:t>
                      </a:r>
                    </a:p>
                  </a:txBody>
                  <a:tcPr marL="7620" marR="7620" marT="7620" marB="0" anchor="ctr">
                    <a:lnL>
                      <a:noFill/>
                    </a:lnL>
                    <a:lnR>
                      <a:noFill/>
                    </a:lnR>
                    <a:lnT>
                      <a:noFill/>
                    </a:lnT>
                    <a:lnB>
                      <a:noFill/>
                    </a:lnB>
                    <a:noFill/>
                  </a:tcPr>
                </a:tc>
                <a:tc>
                  <a:txBody>
                    <a:bodyPr/>
                    <a:lstStyle/>
                    <a:p>
                      <a:pPr algn="r" fontAlgn="ctr"/>
                      <a:r>
                        <a:rPr lang="en-US" sz="1800" b="0" i="0" u="none" strike="noStrike" dirty="0">
                          <a:solidFill>
                            <a:srgbClr val="000000"/>
                          </a:solidFill>
                          <a:effectLst/>
                          <a:latin typeface="+mn-lt"/>
                        </a:rPr>
                        <a:t>$180 </a:t>
                      </a:r>
                    </a:p>
                  </a:txBody>
                  <a:tcPr marL="7620" marR="7620" marT="7620" marB="0" anchor="ctr">
                    <a:lnL>
                      <a:noFill/>
                    </a:lnL>
                    <a:lnR>
                      <a:noFill/>
                    </a:lnR>
                    <a:lnT>
                      <a:noFill/>
                    </a:lnT>
                    <a:lnB>
                      <a:noFill/>
                    </a:lnB>
                    <a:noFill/>
                  </a:tcPr>
                </a:tc>
                <a:tc>
                  <a:txBody>
                    <a:bodyPr/>
                    <a:lstStyle/>
                    <a:p>
                      <a:pPr algn="r" fontAlgn="ctr"/>
                      <a:r>
                        <a:rPr lang="en-US" sz="1800" b="0" i="0" u="none" strike="noStrike" dirty="0">
                          <a:solidFill>
                            <a:srgbClr val="000000"/>
                          </a:solidFill>
                          <a:effectLst/>
                          <a:latin typeface="+mn-lt"/>
                        </a:rPr>
                        <a:t>60</a:t>
                      </a:r>
                    </a:p>
                  </a:txBody>
                  <a:tcPr marL="7620" marR="7620" marT="7620" marB="0" anchor="ctr">
                    <a:lnL>
                      <a:noFill/>
                    </a:lnL>
                    <a:lnR>
                      <a:noFill/>
                    </a:lnR>
                    <a:lnT>
                      <a:noFill/>
                    </a:lnT>
                    <a:lnB>
                      <a:noFill/>
                    </a:lnB>
                    <a:noFill/>
                  </a:tcPr>
                </a:tc>
                <a:tc>
                  <a:txBody>
                    <a:bodyPr/>
                    <a:lstStyle/>
                    <a:p>
                      <a:pPr algn="r" fontAlgn="ctr"/>
                      <a:r>
                        <a:rPr lang="en-US" sz="1800" b="0" i="0" u="none" strike="noStrike" dirty="0">
                          <a:solidFill>
                            <a:srgbClr val="000000"/>
                          </a:solidFill>
                          <a:effectLst/>
                          <a:latin typeface="+mn-lt"/>
                        </a:rPr>
                        <a:t>$10,800 </a:t>
                      </a:r>
                    </a:p>
                  </a:txBody>
                  <a:tcPr marL="7620" marR="7620" marT="7620" marB="0" anchor="ctr">
                    <a:lnL>
                      <a:noFill/>
                    </a:lnL>
                    <a:lnR>
                      <a:noFill/>
                    </a:lnR>
                    <a:lnT>
                      <a:noFill/>
                    </a:lnT>
                    <a:lnB>
                      <a:noFill/>
                    </a:lnB>
                    <a:noFill/>
                  </a:tcPr>
                </a:tc>
                <a:extLst>
                  <a:ext uri="{0D108BD9-81ED-4DB2-BD59-A6C34878D82A}">
                    <a16:rowId xmlns:a16="http://schemas.microsoft.com/office/drawing/2014/main" val="992401032"/>
                  </a:ext>
                </a:extLst>
              </a:tr>
              <a:tr h="391233">
                <a:tc>
                  <a:txBody>
                    <a:bodyPr/>
                    <a:lstStyle/>
                    <a:p>
                      <a:pPr algn="l" fontAlgn="ctr"/>
                      <a:r>
                        <a:rPr lang="en-US" sz="1800" b="0" i="0" u="none" strike="noStrike" dirty="0">
                          <a:solidFill>
                            <a:srgbClr val="000000"/>
                          </a:solidFill>
                          <a:effectLst/>
                          <a:latin typeface="+mn-lt"/>
                        </a:rPr>
                        <a:t> Great Plains - QA &amp; Bug Fixing</a:t>
                      </a:r>
                    </a:p>
                  </a:txBody>
                  <a:tcPr marL="7620" marR="7620" marT="7620" marB="0" anchor="ctr">
                    <a:lnL>
                      <a:noFill/>
                    </a:lnL>
                    <a:lnR>
                      <a:noFill/>
                    </a:lnR>
                    <a:lnT>
                      <a:noFill/>
                    </a:lnT>
                    <a:lnB>
                      <a:noFill/>
                    </a:lnB>
                    <a:solidFill>
                      <a:srgbClr val="EEEEEE"/>
                    </a:solidFill>
                  </a:tcPr>
                </a:tc>
                <a:tc>
                  <a:txBody>
                    <a:bodyPr/>
                    <a:lstStyle/>
                    <a:p>
                      <a:pPr algn="l" fontAlgn="ctr"/>
                      <a:r>
                        <a:rPr lang="en-US" sz="1800" b="0" i="0" u="none" strike="noStrike" dirty="0">
                          <a:solidFill>
                            <a:srgbClr val="000000"/>
                          </a:solidFill>
                          <a:effectLst/>
                          <a:latin typeface="+mn-lt"/>
                        </a:rPr>
                        <a:t>BI Solution Architect</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a:solidFill>
                            <a:srgbClr val="000000"/>
                          </a:solidFill>
                          <a:effectLst/>
                          <a:latin typeface="+mn-lt"/>
                        </a:rPr>
                        <a:t>$180 </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dirty="0">
                          <a:solidFill>
                            <a:srgbClr val="000000"/>
                          </a:solidFill>
                          <a:effectLst/>
                          <a:latin typeface="+mn-lt"/>
                        </a:rPr>
                        <a:t>16</a:t>
                      </a:r>
                    </a:p>
                  </a:txBody>
                  <a:tcPr marL="7620" marR="7620" marT="7620" marB="0" anchor="ctr">
                    <a:lnL>
                      <a:noFill/>
                    </a:lnL>
                    <a:lnR>
                      <a:noFill/>
                    </a:lnR>
                    <a:lnT>
                      <a:noFill/>
                    </a:lnT>
                    <a:lnB>
                      <a:noFill/>
                    </a:lnB>
                    <a:solidFill>
                      <a:srgbClr val="EEEEEE"/>
                    </a:solidFill>
                  </a:tcPr>
                </a:tc>
                <a:tc>
                  <a:txBody>
                    <a:bodyPr/>
                    <a:lstStyle/>
                    <a:p>
                      <a:pPr algn="r" fontAlgn="ctr"/>
                      <a:r>
                        <a:rPr lang="en-US" sz="1800" b="0" i="0" u="none" strike="noStrike" dirty="0">
                          <a:solidFill>
                            <a:srgbClr val="000000"/>
                          </a:solidFill>
                          <a:effectLst/>
                          <a:latin typeface="+mn-lt"/>
                        </a:rPr>
                        <a:t>$2,880 </a:t>
                      </a:r>
                    </a:p>
                  </a:txBody>
                  <a:tcPr marL="7620" marR="7620" marT="7620" marB="0" anchor="ctr">
                    <a:lnL>
                      <a:noFill/>
                    </a:lnL>
                    <a:lnR>
                      <a:noFill/>
                    </a:lnR>
                    <a:lnT>
                      <a:noFill/>
                    </a:lnT>
                    <a:lnB>
                      <a:noFill/>
                    </a:lnB>
                    <a:solidFill>
                      <a:srgbClr val="EEEEEE"/>
                    </a:solidFill>
                  </a:tcPr>
                </a:tc>
                <a:extLst>
                  <a:ext uri="{0D108BD9-81ED-4DB2-BD59-A6C34878D82A}">
                    <a16:rowId xmlns:a16="http://schemas.microsoft.com/office/drawing/2014/main" val="3346086726"/>
                  </a:ext>
                </a:extLst>
              </a:tr>
            </a:tbl>
          </a:graphicData>
        </a:graphic>
      </p:graphicFrame>
      <p:sp>
        <p:nvSpPr>
          <p:cNvPr id="7" name="Title 1">
            <a:extLst>
              <a:ext uri="{FF2B5EF4-FFF2-40B4-BE49-F238E27FC236}">
                <a16:creationId xmlns:a16="http://schemas.microsoft.com/office/drawing/2014/main" id="{9C32C60B-7E3D-4480-B572-F233E82DDB6D}"/>
              </a:ext>
            </a:extLst>
          </p:cNvPr>
          <p:cNvSpPr>
            <a:spLocks noGrp="1"/>
          </p:cNvSpPr>
          <p:nvPr>
            <p:ph type="title"/>
          </p:nvPr>
        </p:nvSpPr>
        <p:spPr>
          <a:xfrm>
            <a:off x="457200" y="274320"/>
            <a:ext cx="13716000" cy="640080"/>
          </a:xfrm>
        </p:spPr>
        <p:txBody>
          <a:bodyPr/>
          <a:lstStyle/>
          <a:p>
            <a:r>
              <a:rPr lang="en-US" dirty="0"/>
              <a:t>Project Estimate</a:t>
            </a:r>
          </a:p>
        </p:txBody>
      </p:sp>
    </p:spTree>
    <p:extLst>
      <p:ext uri="{BB962C8B-B14F-4D97-AF65-F5344CB8AC3E}">
        <p14:creationId xmlns:p14="http://schemas.microsoft.com/office/powerpoint/2010/main" val="220279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TLSHAPE_TB_00000000000000000000000000000000_ScaleContainer">
            <a:extLst>
              <a:ext uri="{FF2B5EF4-FFF2-40B4-BE49-F238E27FC236}">
                <a16:creationId xmlns:a16="http://schemas.microsoft.com/office/drawing/2014/main" id="{131E46F6-6F05-4499-8B87-44134DEE386F}"/>
              </a:ext>
            </a:extLst>
          </p:cNvPr>
          <p:cNvSpPr/>
          <p:nvPr>
            <p:custDataLst>
              <p:tags r:id="rId1"/>
            </p:custDataLst>
          </p:nvPr>
        </p:nvSpPr>
        <p:spPr>
          <a:xfrm>
            <a:off x="557048" y="1363306"/>
            <a:ext cx="13474264" cy="476703"/>
          </a:xfrm>
          <a:prstGeom prst="roundRect">
            <a:avLst>
              <a:gd name="adj" fmla="val 100000"/>
            </a:avLst>
          </a:prstGeom>
          <a:solidFill>
            <a:srgbClr val="1F4E7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6D13576F-0423-44EB-9883-B66FB6F61A02}"/>
              </a:ext>
            </a:extLst>
          </p:cNvPr>
          <p:cNvSpPr/>
          <p:nvPr/>
        </p:nvSpPr>
        <p:spPr>
          <a:xfrm>
            <a:off x="840606" y="1392960"/>
            <a:ext cx="13190706" cy="447495"/>
          </a:xfrm>
          <a:prstGeom prst="rect">
            <a:avLst/>
          </a:prstGeom>
        </p:spPr>
        <p:txBody>
          <a:bodyPr wrap="square">
            <a:spAutoFit/>
          </a:bodyPr>
          <a:lstStyle/>
          <a:p>
            <a:pPr lvl="0"/>
            <a:r>
              <a:rPr lang="en-US">
                <a:solidFill>
                  <a:prstClr val="white"/>
                </a:solidFill>
                <a:latin typeface="Segoe UI" panose="020B0502040204020203" pitchFamily="34" charset="0"/>
                <a:cs typeface="Segoe UI" panose="020B0502040204020203" pitchFamily="34" charset="0"/>
              </a:rPr>
              <a:t>          Month 1        |                Month 2           |               Month 3            |               Month 4</a:t>
            </a:r>
          </a:p>
        </p:txBody>
      </p:sp>
      <p:sp>
        <p:nvSpPr>
          <p:cNvPr id="9" name="OTLSHAPE_T_7c518fb37f2142bb8e0445920d0403b5_Shape">
            <a:extLst>
              <a:ext uri="{FF2B5EF4-FFF2-40B4-BE49-F238E27FC236}">
                <a16:creationId xmlns:a16="http://schemas.microsoft.com/office/drawing/2014/main" id="{E45B2063-E5B3-4F88-B736-83ED11DE7B3B}"/>
              </a:ext>
            </a:extLst>
          </p:cNvPr>
          <p:cNvSpPr/>
          <p:nvPr>
            <p:custDataLst>
              <p:tags r:id="rId2"/>
            </p:custDataLst>
          </p:nvPr>
        </p:nvSpPr>
        <p:spPr>
          <a:xfrm>
            <a:off x="557047" y="7206185"/>
            <a:ext cx="1618815" cy="457200"/>
          </a:xfrm>
          <a:prstGeom prst="roundRect">
            <a:avLst>
              <a:gd name="adj" fmla="val 100000"/>
            </a:avLst>
          </a:prstGeom>
          <a:solidFill>
            <a:srgbClr val="00658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Planning</a:t>
            </a:r>
          </a:p>
        </p:txBody>
      </p:sp>
      <p:sp>
        <p:nvSpPr>
          <p:cNvPr id="10" name="OTLSHAPE_T_7c518fb37f2142bb8e0445920d0403b5_Shape">
            <a:extLst>
              <a:ext uri="{FF2B5EF4-FFF2-40B4-BE49-F238E27FC236}">
                <a16:creationId xmlns:a16="http://schemas.microsoft.com/office/drawing/2014/main" id="{18B1D628-BEB7-40B1-BC48-F350E7018EAA}"/>
              </a:ext>
            </a:extLst>
          </p:cNvPr>
          <p:cNvSpPr/>
          <p:nvPr>
            <p:custDataLst>
              <p:tags r:id="rId3"/>
            </p:custDataLst>
          </p:nvPr>
        </p:nvSpPr>
        <p:spPr>
          <a:xfrm>
            <a:off x="2280799" y="7218651"/>
            <a:ext cx="1618815" cy="457200"/>
          </a:xfrm>
          <a:prstGeom prst="roundRect">
            <a:avLst>
              <a:gd name="adj" fmla="val 100000"/>
            </a:avLst>
          </a:prstGeom>
          <a:solidFill>
            <a:srgbClr val="0096A9"/>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Implementation</a:t>
            </a:r>
          </a:p>
        </p:txBody>
      </p:sp>
      <p:sp>
        <p:nvSpPr>
          <p:cNvPr id="11" name="OTLSHAPE_T_7c518fb37f2142bb8e0445920d0403b5_Shape">
            <a:extLst>
              <a:ext uri="{FF2B5EF4-FFF2-40B4-BE49-F238E27FC236}">
                <a16:creationId xmlns:a16="http://schemas.microsoft.com/office/drawing/2014/main" id="{8A7011D8-103F-451C-B642-054C6CC54C3C}"/>
              </a:ext>
            </a:extLst>
          </p:cNvPr>
          <p:cNvSpPr/>
          <p:nvPr>
            <p:custDataLst>
              <p:tags r:id="rId4"/>
            </p:custDataLst>
          </p:nvPr>
        </p:nvSpPr>
        <p:spPr>
          <a:xfrm>
            <a:off x="4004550" y="7218651"/>
            <a:ext cx="1618815" cy="457200"/>
          </a:xfrm>
          <a:prstGeom prst="roundRect">
            <a:avLst>
              <a:gd name="adj" fmla="val 100000"/>
            </a:avLst>
          </a:prstGeom>
          <a:solidFill>
            <a:srgbClr val="00B0F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Deployment</a:t>
            </a:r>
          </a:p>
        </p:txBody>
      </p:sp>
      <p:sp>
        <p:nvSpPr>
          <p:cNvPr id="12" name="OTLSHAPE_T_7c518fb37f2142bb8e0445920d0403b5_Shape">
            <a:extLst>
              <a:ext uri="{FF2B5EF4-FFF2-40B4-BE49-F238E27FC236}">
                <a16:creationId xmlns:a16="http://schemas.microsoft.com/office/drawing/2014/main" id="{B1509F25-547D-4F66-8028-9C9AC6F2B8DD}"/>
              </a:ext>
            </a:extLst>
          </p:cNvPr>
          <p:cNvSpPr/>
          <p:nvPr>
            <p:custDataLst>
              <p:tags r:id="rId5"/>
            </p:custDataLst>
          </p:nvPr>
        </p:nvSpPr>
        <p:spPr>
          <a:xfrm>
            <a:off x="557048" y="1952314"/>
            <a:ext cx="2971344" cy="365760"/>
          </a:xfrm>
          <a:prstGeom prst="roundRect">
            <a:avLst>
              <a:gd name="adj" fmla="val 100000"/>
            </a:avLst>
          </a:prstGeom>
          <a:solidFill>
            <a:srgbClr val="00658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Discovery &amp; Business Requirements</a:t>
            </a:r>
          </a:p>
        </p:txBody>
      </p:sp>
      <p:sp>
        <p:nvSpPr>
          <p:cNvPr id="13" name="OTLSHAPE_T_7c518fb37f2142bb8e0445920d0403b5_Shape">
            <a:extLst>
              <a:ext uri="{FF2B5EF4-FFF2-40B4-BE49-F238E27FC236}">
                <a16:creationId xmlns:a16="http://schemas.microsoft.com/office/drawing/2014/main" id="{EB4E739B-2D8E-444E-93AB-598AB5AD27F6}"/>
              </a:ext>
            </a:extLst>
          </p:cNvPr>
          <p:cNvSpPr/>
          <p:nvPr>
            <p:custDataLst>
              <p:tags r:id="rId6"/>
            </p:custDataLst>
          </p:nvPr>
        </p:nvSpPr>
        <p:spPr>
          <a:xfrm>
            <a:off x="557049" y="2392423"/>
            <a:ext cx="2971344" cy="365760"/>
          </a:xfrm>
          <a:prstGeom prst="roundRect">
            <a:avLst>
              <a:gd name="adj" fmla="val 100000"/>
            </a:avLst>
          </a:prstGeom>
          <a:solidFill>
            <a:srgbClr val="00658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BI Tools Assessment</a:t>
            </a:r>
          </a:p>
        </p:txBody>
      </p:sp>
      <p:sp>
        <p:nvSpPr>
          <p:cNvPr id="14" name="OTLSHAPE_T_7c518fb37f2142bb8e0445920d0403b5_Shape">
            <a:extLst>
              <a:ext uri="{FF2B5EF4-FFF2-40B4-BE49-F238E27FC236}">
                <a16:creationId xmlns:a16="http://schemas.microsoft.com/office/drawing/2014/main" id="{752F7417-1AC6-424C-B373-FA01EB45C5D0}"/>
              </a:ext>
            </a:extLst>
          </p:cNvPr>
          <p:cNvSpPr/>
          <p:nvPr>
            <p:custDataLst>
              <p:tags r:id="rId7"/>
            </p:custDataLst>
          </p:nvPr>
        </p:nvSpPr>
        <p:spPr>
          <a:xfrm>
            <a:off x="557049" y="2832532"/>
            <a:ext cx="2971343" cy="365760"/>
          </a:xfrm>
          <a:prstGeom prst="roundRect">
            <a:avLst>
              <a:gd name="adj" fmla="val 100000"/>
            </a:avLst>
          </a:prstGeom>
          <a:solidFill>
            <a:srgbClr val="00658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BI Architecture</a:t>
            </a:r>
          </a:p>
        </p:txBody>
      </p:sp>
      <p:sp>
        <p:nvSpPr>
          <p:cNvPr id="15" name="OTLSHAPE_T_7c518fb37f2142bb8e0445920d0403b5_Shape">
            <a:extLst>
              <a:ext uri="{FF2B5EF4-FFF2-40B4-BE49-F238E27FC236}">
                <a16:creationId xmlns:a16="http://schemas.microsoft.com/office/drawing/2014/main" id="{B57D1C71-A411-413E-9D61-712451F27DD2}"/>
              </a:ext>
            </a:extLst>
          </p:cNvPr>
          <p:cNvSpPr/>
          <p:nvPr>
            <p:custDataLst>
              <p:tags r:id="rId8"/>
            </p:custDataLst>
          </p:nvPr>
        </p:nvSpPr>
        <p:spPr>
          <a:xfrm>
            <a:off x="557048" y="3272641"/>
            <a:ext cx="2971343" cy="365760"/>
          </a:xfrm>
          <a:prstGeom prst="roundRect">
            <a:avLst>
              <a:gd name="adj" fmla="val 100000"/>
            </a:avLst>
          </a:prstGeom>
          <a:solidFill>
            <a:srgbClr val="00658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BI Roadmap</a:t>
            </a:r>
          </a:p>
        </p:txBody>
      </p:sp>
      <p:sp>
        <p:nvSpPr>
          <p:cNvPr id="16" name="OTLSHAPE_T_7c518fb37f2142bb8e0445920d0403b5_Shape">
            <a:extLst>
              <a:ext uri="{FF2B5EF4-FFF2-40B4-BE49-F238E27FC236}">
                <a16:creationId xmlns:a16="http://schemas.microsoft.com/office/drawing/2014/main" id="{3532BBDD-45E7-4767-8785-A4C8EDA56B76}"/>
              </a:ext>
            </a:extLst>
          </p:cNvPr>
          <p:cNvSpPr/>
          <p:nvPr>
            <p:custDataLst>
              <p:tags r:id="rId9"/>
            </p:custDataLst>
          </p:nvPr>
        </p:nvSpPr>
        <p:spPr>
          <a:xfrm>
            <a:off x="4813957" y="4087594"/>
            <a:ext cx="2131830" cy="447495"/>
          </a:xfrm>
          <a:prstGeom prst="roundRect">
            <a:avLst>
              <a:gd name="adj" fmla="val 100000"/>
            </a:avLst>
          </a:prstGeom>
          <a:solidFill>
            <a:srgbClr val="0096A9"/>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Salesforce: ETL, Dashboard</a:t>
            </a:r>
          </a:p>
          <a:p>
            <a:pPr algn="ctr"/>
            <a:r>
              <a:rPr lang="en-US" sz="1200">
                <a:latin typeface="Segoe UI" panose="020B0502040204020203" pitchFamily="34" charset="0"/>
                <a:cs typeface="Segoe UI" panose="020B0502040204020203" pitchFamily="34" charset="0"/>
              </a:rPr>
              <a:t>QA, Client Review</a:t>
            </a:r>
          </a:p>
        </p:txBody>
      </p:sp>
      <p:sp>
        <p:nvSpPr>
          <p:cNvPr id="25" name="OTLSHAPE_T_7c518fb37f2142bb8e0445920d0403b5_Shape">
            <a:extLst>
              <a:ext uri="{FF2B5EF4-FFF2-40B4-BE49-F238E27FC236}">
                <a16:creationId xmlns:a16="http://schemas.microsoft.com/office/drawing/2014/main" id="{8AD186CD-637C-4ED9-835A-EB997465C130}"/>
              </a:ext>
            </a:extLst>
          </p:cNvPr>
          <p:cNvSpPr/>
          <p:nvPr>
            <p:custDataLst>
              <p:tags r:id="rId10"/>
            </p:custDataLst>
          </p:nvPr>
        </p:nvSpPr>
        <p:spPr>
          <a:xfrm>
            <a:off x="11487775" y="6447007"/>
            <a:ext cx="2536994" cy="365760"/>
          </a:xfrm>
          <a:prstGeom prst="roundRect">
            <a:avLst>
              <a:gd name="adj" fmla="val 100000"/>
            </a:avLst>
          </a:prstGeom>
          <a:solidFill>
            <a:srgbClr val="00B0F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Training &amp; KT</a:t>
            </a:r>
          </a:p>
        </p:txBody>
      </p:sp>
      <p:sp>
        <p:nvSpPr>
          <p:cNvPr id="27" name="OTLSHAPE_T_7c518fb37f2142bb8e0445920d0403b5_Shape">
            <a:extLst>
              <a:ext uri="{FF2B5EF4-FFF2-40B4-BE49-F238E27FC236}">
                <a16:creationId xmlns:a16="http://schemas.microsoft.com/office/drawing/2014/main" id="{D21441C1-A632-4DCD-A7E2-CE4039A3B6AD}"/>
              </a:ext>
            </a:extLst>
          </p:cNvPr>
          <p:cNvSpPr/>
          <p:nvPr>
            <p:custDataLst>
              <p:tags r:id="rId11"/>
            </p:custDataLst>
          </p:nvPr>
        </p:nvSpPr>
        <p:spPr>
          <a:xfrm>
            <a:off x="11494318" y="7289608"/>
            <a:ext cx="2536994" cy="365760"/>
          </a:xfrm>
          <a:prstGeom prst="roundRect">
            <a:avLst>
              <a:gd name="adj" fmla="val 100000"/>
            </a:avLst>
          </a:prstGeom>
          <a:solidFill>
            <a:srgbClr val="00B0F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Launch Support</a:t>
            </a:r>
          </a:p>
        </p:txBody>
      </p:sp>
      <p:sp>
        <p:nvSpPr>
          <p:cNvPr id="33" name="Title 2">
            <a:extLst>
              <a:ext uri="{FF2B5EF4-FFF2-40B4-BE49-F238E27FC236}">
                <a16:creationId xmlns:a16="http://schemas.microsoft.com/office/drawing/2014/main" id="{47F6DEFD-403F-440A-BD60-F56A9C9804C9}"/>
              </a:ext>
            </a:extLst>
          </p:cNvPr>
          <p:cNvSpPr>
            <a:spLocks noGrp="1"/>
          </p:cNvSpPr>
          <p:nvPr>
            <p:ph type="title"/>
          </p:nvPr>
        </p:nvSpPr>
        <p:spPr/>
        <p:txBody>
          <a:bodyPr/>
          <a:lstStyle/>
          <a:p>
            <a:r>
              <a:rPr lang="en-US"/>
              <a:t>Project Schedule</a:t>
            </a:r>
          </a:p>
        </p:txBody>
      </p:sp>
      <p:sp>
        <p:nvSpPr>
          <p:cNvPr id="19" name="OTLSHAPE_T_7c518fb37f2142bb8e0445920d0403b5_Shape">
            <a:extLst>
              <a:ext uri="{FF2B5EF4-FFF2-40B4-BE49-F238E27FC236}">
                <a16:creationId xmlns:a16="http://schemas.microsoft.com/office/drawing/2014/main" id="{F650601F-D428-4274-83E0-FE0257577CDC}"/>
              </a:ext>
            </a:extLst>
          </p:cNvPr>
          <p:cNvSpPr/>
          <p:nvPr>
            <p:custDataLst>
              <p:tags r:id="rId12"/>
            </p:custDataLst>
          </p:nvPr>
        </p:nvSpPr>
        <p:spPr>
          <a:xfrm>
            <a:off x="3438939" y="3667987"/>
            <a:ext cx="1719470" cy="365760"/>
          </a:xfrm>
          <a:prstGeom prst="roundRect">
            <a:avLst>
              <a:gd name="adj" fmla="val 100000"/>
            </a:avLst>
          </a:prstGeom>
          <a:solidFill>
            <a:srgbClr val="0096A9"/>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Data Modeling, Tools Setup</a:t>
            </a:r>
          </a:p>
        </p:txBody>
      </p:sp>
      <p:sp>
        <p:nvSpPr>
          <p:cNvPr id="28" name="OTLSHAPE_T_7c518fb37f2142bb8e0445920d0403b5_Shape">
            <a:extLst>
              <a:ext uri="{FF2B5EF4-FFF2-40B4-BE49-F238E27FC236}">
                <a16:creationId xmlns:a16="http://schemas.microsoft.com/office/drawing/2014/main" id="{6A30EA65-A5CB-4048-82ED-AF554EF2504D}"/>
              </a:ext>
            </a:extLst>
          </p:cNvPr>
          <p:cNvSpPr/>
          <p:nvPr>
            <p:custDataLst>
              <p:tags r:id="rId13"/>
            </p:custDataLst>
          </p:nvPr>
        </p:nvSpPr>
        <p:spPr>
          <a:xfrm>
            <a:off x="11487774" y="6012311"/>
            <a:ext cx="2536994" cy="365760"/>
          </a:xfrm>
          <a:prstGeom prst="roundRect">
            <a:avLst>
              <a:gd name="adj" fmla="val 100000"/>
            </a:avLst>
          </a:prstGeom>
          <a:solidFill>
            <a:srgbClr val="00B0F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Additional QA &amp; UAT</a:t>
            </a:r>
          </a:p>
        </p:txBody>
      </p:sp>
      <p:sp>
        <p:nvSpPr>
          <p:cNvPr id="29" name="OTLSHAPE_T_7c518fb37f2142bb8e0445920d0403b5_Shape">
            <a:extLst>
              <a:ext uri="{FF2B5EF4-FFF2-40B4-BE49-F238E27FC236}">
                <a16:creationId xmlns:a16="http://schemas.microsoft.com/office/drawing/2014/main" id="{C965921A-B039-4029-B686-31E2E5173ECD}"/>
              </a:ext>
            </a:extLst>
          </p:cNvPr>
          <p:cNvSpPr/>
          <p:nvPr>
            <p:custDataLst>
              <p:tags r:id="rId14"/>
            </p:custDataLst>
          </p:nvPr>
        </p:nvSpPr>
        <p:spPr>
          <a:xfrm>
            <a:off x="11494318" y="6875949"/>
            <a:ext cx="2536994" cy="365760"/>
          </a:xfrm>
          <a:prstGeom prst="roundRect">
            <a:avLst>
              <a:gd name="adj" fmla="val 100000"/>
            </a:avLst>
          </a:prstGeom>
          <a:solidFill>
            <a:srgbClr val="00B0F0"/>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Documentation</a:t>
            </a:r>
          </a:p>
        </p:txBody>
      </p:sp>
      <p:sp>
        <p:nvSpPr>
          <p:cNvPr id="30" name="OTLSHAPE_T_7c518fb37f2142bb8e0445920d0403b5_Shape">
            <a:extLst>
              <a:ext uri="{FF2B5EF4-FFF2-40B4-BE49-F238E27FC236}">
                <a16:creationId xmlns:a16="http://schemas.microsoft.com/office/drawing/2014/main" id="{D7694A4E-ECD2-45FC-9B2B-63AB8C626946}"/>
              </a:ext>
            </a:extLst>
          </p:cNvPr>
          <p:cNvSpPr/>
          <p:nvPr>
            <p:custDataLst>
              <p:tags r:id="rId15"/>
            </p:custDataLst>
          </p:nvPr>
        </p:nvSpPr>
        <p:spPr>
          <a:xfrm>
            <a:off x="6484726" y="4590049"/>
            <a:ext cx="2131830" cy="447495"/>
          </a:xfrm>
          <a:prstGeom prst="roundRect">
            <a:avLst>
              <a:gd name="adj" fmla="val 100000"/>
            </a:avLst>
          </a:prstGeom>
          <a:solidFill>
            <a:srgbClr val="0096A9"/>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latin typeface="Segoe UI" panose="020B0502040204020203" pitchFamily="34" charset="0"/>
                <a:cs typeface="Segoe UI" panose="020B0502040204020203" pitchFamily="34" charset="0"/>
              </a:rPr>
              <a:t>Mixpanel</a:t>
            </a:r>
            <a:r>
              <a:rPr lang="en-US" sz="1200">
                <a:latin typeface="Segoe UI" panose="020B0502040204020203" pitchFamily="34" charset="0"/>
                <a:cs typeface="Segoe UI" panose="020B0502040204020203" pitchFamily="34" charset="0"/>
              </a:rPr>
              <a:t>: ETL, Dashboard</a:t>
            </a:r>
          </a:p>
          <a:p>
            <a:pPr algn="ctr"/>
            <a:r>
              <a:rPr lang="en-US" sz="1200">
                <a:latin typeface="Segoe UI" panose="020B0502040204020203" pitchFamily="34" charset="0"/>
                <a:cs typeface="Segoe UI" panose="020B0502040204020203" pitchFamily="34" charset="0"/>
              </a:rPr>
              <a:t>QA, Client Review</a:t>
            </a:r>
          </a:p>
        </p:txBody>
      </p:sp>
      <p:sp>
        <p:nvSpPr>
          <p:cNvPr id="31" name="OTLSHAPE_T_7c518fb37f2142bb8e0445920d0403b5_Shape">
            <a:extLst>
              <a:ext uri="{FF2B5EF4-FFF2-40B4-BE49-F238E27FC236}">
                <a16:creationId xmlns:a16="http://schemas.microsoft.com/office/drawing/2014/main" id="{59E0B62D-1580-43BC-8CEE-D30FA693B833}"/>
              </a:ext>
            </a:extLst>
          </p:cNvPr>
          <p:cNvSpPr/>
          <p:nvPr>
            <p:custDataLst>
              <p:tags r:id="rId16"/>
            </p:custDataLst>
          </p:nvPr>
        </p:nvSpPr>
        <p:spPr>
          <a:xfrm>
            <a:off x="8258748" y="5071031"/>
            <a:ext cx="1916217" cy="553232"/>
          </a:xfrm>
          <a:prstGeom prst="roundRect">
            <a:avLst>
              <a:gd name="adj" fmla="val 100000"/>
            </a:avLst>
          </a:prstGeom>
          <a:solidFill>
            <a:srgbClr val="0096A9"/>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egoe UI" panose="020B0502040204020203" pitchFamily="34" charset="0"/>
                <a:cs typeface="Segoe UI" panose="020B0502040204020203" pitchFamily="34" charset="0"/>
              </a:rPr>
              <a:t>Google Analytics: ETL, Dashboard</a:t>
            </a:r>
          </a:p>
          <a:p>
            <a:pPr algn="ctr"/>
            <a:r>
              <a:rPr lang="en-US" sz="1200">
                <a:latin typeface="Segoe UI" panose="020B0502040204020203" pitchFamily="34" charset="0"/>
                <a:cs typeface="Segoe UI" panose="020B0502040204020203" pitchFamily="34" charset="0"/>
              </a:rPr>
              <a:t>QA, Client Review</a:t>
            </a:r>
          </a:p>
        </p:txBody>
      </p:sp>
      <p:sp>
        <p:nvSpPr>
          <p:cNvPr id="2" name="TextBox 1">
            <a:extLst>
              <a:ext uri="{FF2B5EF4-FFF2-40B4-BE49-F238E27FC236}">
                <a16:creationId xmlns:a16="http://schemas.microsoft.com/office/drawing/2014/main" id="{A5098D3A-A340-4F78-A294-F7CA41A701AD}"/>
              </a:ext>
            </a:extLst>
          </p:cNvPr>
          <p:cNvSpPr txBox="1"/>
          <p:nvPr/>
        </p:nvSpPr>
        <p:spPr>
          <a:xfrm>
            <a:off x="557047" y="6664945"/>
            <a:ext cx="6443576" cy="461665"/>
          </a:xfrm>
          <a:prstGeom prst="rect">
            <a:avLst/>
          </a:prstGeom>
          <a:noFill/>
        </p:spPr>
        <p:txBody>
          <a:bodyPr wrap="square" rtlCol="0">
            <a:spAutoFit/>
          </a:bodyPr>
          <a:lstStyle/>
          <a:p>
            <a:r>
              <a:rPr lang="en-US" sz="1200" dirty="0"/>
              <a:t>*Sprints can be staggered based on client preference and resource availability.</a:t>
            </a:r>
          </a:p>
          <a:p>
            <a:r>
              <a:rPr lang="en-US" sz="1200" dirty="0"/>
              <a:t>*GP is optional </a:t>
            </a:r>
          </a:p>
        </p:txBody>
      </p:sp>
      <p:sp>
        <p:nvSpPr>
          <p:cNvPr id="32" name="OTLSHAPE_T_7c518fb37f2142bb8e0445920d0403b5_Shape">
            <a:extLst>
              <a:ext uri="{FF2B5EF4-FFF2-40B4-BE49-F238E27FC236}">
                <a16:creationId xmlns:a16="http://schemas.microsoft.com/office/drawing/2014/main" id="{1FC9255B-7C87-45A6-8A05-9ACC714425D3}"/>
              </a:ext>
            </a:extLst>
          </p:cNvPr>
          <p:cNvSpPr/>
          <p:nvPr>
            <p:custDataLst>
              <p:tags r:id="rId17"/>
            </p:custDataLst>
          </p:nvPr>
        </p:nvSpPr>
        <p:spPr>
          <a:xfrm>
            <a:off x="9845539" y="5624709"/>
            <a:ext cx="1642235" cy="553232"/>
          </a:xfrm>
          <a:prstGeom prst="roundRect">
            <a:avLst>
              <a:gd name="adj" fmla="val 100000"/>
            </a:avLst>
          </a:prstGeom>
          <a:solidFill>
            <a:srgbClr val="0096A9"/>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cs typeface="Segoe UI" panose="020B0502040204020203" pitchFamily="34" charset="0"/>
              </a:rPr>
              <a:t>Portal Reporting: ETL, Dashboard</a:t>
            </a:r>
          </a:p>
          <a:p>
            <a:pPr algn="ctr"/>
            <a:r>
              <a:rPr lang="en-US" sz="1200" dirty="0">
                <a:latin typeface="Segoe UI" panose="020B0502040204020203" pitchFamily="34" charset="0"/>
                <a:cs typeface="Segoe UI" panose="020B0502040204020203" pitchFamily="34" charset="0"/>
              </a:rPr>
              <a:t>QA, Client Review</a:t>
            </a:r>
          </a:p>
        </p:txBody>
      </p:sp>
      <p:sp>
        <p:nvSpPr>
          <p:cNvPr id="22" name="OTLSHAPE_T_7c518fb37f2142bb8e0445920d0403b5_Shape">
            <a:extLst>
              <a:ext uri="{FF2B5EF4-FFF2-40B4-BE49-F238E27FC236}">
                <a16:creationId xmlns:a16="http://schemas.microsoft.com/office/drawing/2014/main" id="{F1C029B4-4207-458A-B715-A4EB5E46CE2C}"/>
              </a:ext>
            </a:extLst>
          </p:cNvPr>
          <p:cNvSpPr/>
          <p:nvPr>
            <p:custDataLst>
              <p:tags r:id="rId18"/>
            </p:custDataLst>
          </p:nvPr>
        </p:nvSpPr>
        <p:spPr>
          <a:xfrm>
            <a:off x="9852083" y="6228591"/>
            <a:ext cx="1642235" cy="447495"/>
          </a:xfrm>
          <a:prstGeom prst="roundRect">
            <a:avLst>
              <a:gd name="adj" fmla="val 100000"/>
            </a:avLst>
          </a:prstGeom>
          <a:solidFill>
            <a:schemeClr val="accent2">
              <a:lumMod val="75000"/>
            </a:schemeClr>
          </a:solidFill>
          <a:ln w="12700" cap="flat" cmpd="sng" algn="ctr">
            <a:noFill/>
            <a:prstDash val="solid"/>
            <a:miter lim="800000"/>
          </a:ln>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UI" panose="020B0502040204020203" pitchFamily="34" charset="0"/>
                <a:cs typeface="Segoe UI" panose="020B0502040204020203" pitchFamily="34" charset="0"/>
              </a:rPr>
              <a:t>GP: ETL, Dashboard</a:t>
            </a:r>
          </a:p>
          <a:p>
            <a:pPr algn="ctr"/>
            <a:r>
              <a:rPr lang="en-US" sz="1200" dirty="0">
                <a:latin typeface="Segoe UI" panose="020B0502040204020203" pitchFamily="34" charset="0"/>
                <a:cs typeface="Segoe UI" panose="020B0502040204020203" pitchFamily="34" charset="0"/>
              </a:rPr>
              <a:t>QA, Client Review</a:t>
            </a:r>
          </a:p>
        </p:txBody>
      </p:sp>
    </p:spTree>
    <p:extLst>
      <p:ext uri="{BB962C8B-B14F-4D97-AF65-F5344CB8AC3E}">
        <p14:creationId xmlns:p14="http://schemas.microsoft.com/office/powerpoint/2010/main" val="6080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0F72-0876-4457-8614-34116C57A1CD}"/>
              </a:ext>
            </a:extLst>
          </p:cNvPr>
          <p:cNvSpPr>
            <a:spLocks noGrp="1"/>
          </p:cNvSpPr>
          <p:nvPr>
            <p:ph type="title"/>
          </p:nvPr>
        </p:nvSpPr>
        <p:spPr/>
        <p:txBody>
          <a:bodyPr>
            <a:normAutofit fontScale="90000"/>
          </a:bodyPr>
          <a:lstStyle/>
          <a:p>
            <a:r>
              <a:rPr lang="en-US"/>
              <a:t>Project Assumptions</a:t>
            </a:r>
          </a:p>
        </p:txBody>
      </p:sp>
      <p:sp>
        <p:nvSpPr>
          <p:cNvPr id="12" name="Content Placeholder 11">
            <a:extLst>
              <a:ext uri="{FF2B5EF4-FFF2-40B4-BE49-F238E27FC236}">
                <a16:creationId xmlns:a16="http://schemas.microsoft.com/office/drawing/2014/main" id="{1C068AC2-662F-47CF-94C8-26852FB10B56}"/>
              </a:ext>
            </a:extLst>
          </p:cNvPr>
          <p:cNvSpPr>
            <a:spLocks noGrp="1"/>
          </p:cNvSpPr>
          <p:nvPr>
            <p:ph idx="1"/>
          </p:nvPr>
        </p:nvSpPr>
        <p:spPr>
          <a:xfrm>
            <a:off x="363415" y="1413802"/>
            <a:ext cx="13712508" cy="6541477"/>
          </a:xfrm>
        </p:spPr>
        <p:txBody>
          <a:bodyPr/>
          <a:lstStyle/>
          <a:p>
            <a:pPr>
              <a:spcBef>
                <a:spcPts val="600"/>
              </a:spcBef>
            </a:pPr>
            <a:r>
              <a:rPr lang="en-US" sz="1800" b="1" dirty="0"/>
              <a:t>Project Specific Assumptions</a:t>
            </a:r>
          </a:p>
          <a:p>
            <a:pPr marL="285750" indent="-285750">
              <a:spcBef>
                <a:spcPts val="600"/>
              </a:spcBef>
              <a:buFont typeface="Arial" panose="020B0604020202020204" pitchFamily="34" charset="0"/>
              <a:buChar char="•"/>
            </a:pPr>
            <a:r>
              <a:rPr lang="en-US" sz="1800" dirty="0"/>
              <a:t>Client must purchase an ETL and Visualization Tool.</a:t>
            </a:r>
          </a:p>
          <a:p>
            <a:pPr marL="285750" indent="-285750">
              <a:spcBef>
                <a:spcPts val="600"/>
              </a:spcBef>
              <a:buFont typeface="Arial" panose="020B0604020202020204" pitchFamily="34" charset="0"/>
              <a:buChar char="•"/>
            </a:pPr>
            <a:r>
              <a:rPr lang="en-US" sz="1800" dirty="0"/>
              <a:t>Client has proper VPC and subnet setup in AWS.</a:t>
            </a:r>
          </a:p>
          <a:p>
            <a:pPr marL="285750" indent="-285750">
              <a:spcBef>
                <a:spcPts val="600"/>
              </a:spcBef>
              <a:buFont typeface="Arial" panose="020B0604020202020204" pitchFamily="34" charset="0"/>
              <a:buChar char="•"/>
            </a:pPr>
            <a:r>
              <a:rPr lang="en-US" sz="1800" dirty="0"/>
              <a:t>Affirma will need to have full admin access to most tools in order to setup ETL, AWS, Visualization, and source systems.</a:t>
            </a:r>
          </a:p>
          <a:p>
            <a:pPr marL="285750" indent="-285750">
              <a:spcBef>
                <a:spcPts val="600"/>
              </a:spcBef>
              <a:buFont typeface="Arial" panose="020B0604020202020204" pitchFamily="34" charset="0"/>
              <a:buChar char="•"/>
            </a:pPr>
            <a:r>
              <a:rPr lang="en-US" sz="1800" dirty="0"/>
              <a:t>Great Plains is considered a nice to have optional scope item.</a:t>
            </a:r>
          </a:p>
          <a:p>
            <a:pPr>
              <a:spcBef>
                <a:spcPts val="600"/>
              </a:spcBef>
            </a:pPr>
            <a:r>
              <a:rPr lang="en-US" sz="1800" b="1" dirty="0"/>
              <a:t>General Assumptions</a:t>
            </a:r>
          </a:p>
          <a:p>
            <a:pPr marL="285750" indent="-285750">
              <a:spcBef>
                <a:spcPts val="600"/>
              </a:spcBef>
              <a:buFont typeface="Arial" panose="020B0604020202020204" pitchFamily="34" charset="0"/>
              <a:buChar char="•"/>
            </a:pPr>
            <a:r>
              <a:rPr lang="en-US" sz="1800" dirty="0"/>
              <a:t>All work shall be scheduled and performed during normal business hours as reasonably possible, Monday - Friday, 8am – 5pm PST except Holidays. </a:t>
            </a:r>
          </a:p>
          <a:p>
            <a:pPr marL="285750" indent="-285750">
              <a:spcBef>
                <a:spcPts val="600"/>
              </a:spcBef>
              <a:buFont typeface="Arial" panose="020B0604020202020204" pitchFamily="34" charset="0"/>
              <a:buChar char="•"/>
            </a:pPr>
            <a:r>
              <a:rPr lang="en-US" sz="1800" dirty="0"/>
              <a:t>Affirma shall not take responsibility for any errors, incompatibilities or defects in third party software or network devices. Any errors, incompatibilities, or defects in such software or devices may add time and cost to the project.</a:t>
            </a:r>
          </a:p>
          <a:p>
            <a:pPr marL="285750" indent="-285750">
              <a:spcBef>
                <a:spcPts val="600"/>
              </a:spcBef>
              <a:buFont typeface="Arial" panose="020B0604020202020204" pitchFamily="34" charset="0"/>
              <a:buChar char="•"/>
            </a:pPr>
            <a:r>
              <a:rPr lang="en-US" sz="1800" dirty="0"/>
              <a:t>Unless specifically noted, Affirma does not guarantee compliance with Sarbanes-Oxley, HIPAA, or any other regulatory or industry documentation requirements.</a:t>
            </a:r>
          </a:p>
          <a:p>
            <a:pPr marL="285750" indent="-285750">
              <a:spcBef>
                <a:spcPts val="600"/>
              </a:spcBef>
              <a:buFont typeface="Arial" panose="020B0604020202020204" pitchFamily="34" charset="0"/>
              <a:buChar char="•"/>
            </a:pPr>
            <a:r>
              <a:rPr lang="en-US" sz="1800" dirty="0"/>
              <a:t>Affirma is not responsible for delays, errors, or omissions caused or incurred by the Client or its representatives or vendors. Such delays, errors, or omissions may increase the time and cost of the project.</a:t>
            </a:r>
          </a:p>
        </p:txBody>
      </p:sp>
    </p:spTree>
    <p:extLst>
      <p:ext uri="{BB962C8B-B14F-4D97-AF65-F5344CB8AC3E}">
        <p14:creationId xmlns:p14="http://schemas.microsoft.com/office/powerpoint/2010/main" val="305589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a:t>ETL &amp; Visualization Tool</a:t>
            </a:r>
            <a:br>
              <a:rPr lang="en-US"/>
            </a:br>
            <a:r>
              <a:rPr lang="en-US"/>
              <a:t>Costs &amp; Comparison</a:t>
            </a:r>
          </a:p>
        </p:txBody>
      </p:sp>
    </p:spTree>
    <p:extLst>
      <p:ext uri="{BB962C8B-B14F-4D97-AF65-F5344CB8AC3E}">
        <p14:creationId xmlns:p14="http://schemas.microsoft.com/office/powerpoint/2010/main" val="110680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0F72-0876-4457-8614-34116C57A1CD}"/>
              </a:ext>
            </a:extLst>
          </p:cNvPr>
          <p:cNvSpPr>
            <a:spLocks noGrp="1"/>
          </p:cNvSpPr>
          <p:nvPr>
            <p:ph type="title"/>
          </p:nvPr>
        </p:nvSpPr>
        <p:spPr/>
        <p:txBody>
          <a:bodyPr>
            <a:normAutofit fontScale="90000"/>
          </a:bodyPr>
          <a:lstStyle/>
          <a:p>
            <a:r>
              <a:rPr lang="en-US"/>
              <a:t>ETL Tool Costs</a:t>
            </a:r>
          </a:p>
        </p:txBody>
      </p:sp>
      <p:graphicFrame>
        <p:nvGraphicFramePr>
          <p:cNvPr id="6" name="Table 5">
            <a:extLst>
              <a:ext uri="{FF2B5EF4-FFF2-40B4-BE49-F238E27FC236}">
                <a16:creationId xmlns:a16="http://schemas.microsoft.com/office/drawing/2014/main" id="{593DD22E-BF91-4EC1-9B36-4723B41340E8}"/>
              </a:ext>
            </a:extLst>
          </p:cNvPr>
          <p:cNvGraphicFramePr>
            <a:graphicFrameLocks noGrp="1"/>
          </p:cNvGraphicFramePr>
          <p:nvPr>
            <p:extLst>
              <p:ext uri="{D42A27DB-BD31-4B8C-83A1-F6EECF244321}">
                <p14:modId xmlns:p14="http://schemas.microsoft.com/office/powerpoint/2010/main" val="3161930969"/>
              </p:ext>
            </p:extLst>
          </p:nvPr>
        </p:nvGraphicFramePr>
        <p:xfrm>
          <a:off x="457200" y="1347384"/>
          <a:ext cx="10992922" cy="6607896"/>
        </p:xfrm>
        <a:graphic>
          <a:graphicData uri="http://schemas.openxmlformats.org/drawingml/2006/table">
            <a:tbl>
              <a:tblPr/>
              <a:tblGrid>
                <a:gridCol w="3396560">
                  <a:extLst>
                    <a:ext uri="{9D8B030D-6E8A-4147-A177-3AD203B41FA5}">
                      <a16:colId xmlns:a16="http://schemas.microsoft.com/office/drawing/2014/main" val="2520985933"/>
                    </a:ext>
                  </a:extLst>
                </a:gridCol>
                <a:gridCol w="2708070">
                  <a:extLst>
                    <a:ext uri="{9D8B030D-6E8A-4147-A177-3AD203B41FA5}">
                      <a16:colId xmlns:a16="http://schemas.microsoft.com/office/drawing/2014/main" val="2954207059"/>
                    </a:ext>
                  </a:extLst>
                </a:gridCol>
                <a:gridCol w="1468782">
                  <a:extLst>
                    <a:ext uri="{9D8B030D-6E8A-4147-A177-3AD203B41FA5}">
                      <a16:colId xmlns:a16="http://schemas.microsoft.com/office/drawing/2014/main" val="1728880184"/>
                    </a:ext>
                  </a:extLst>
                </a:gridCol>
                <a:gridCol w="1927778">
                  <a:extLst>
                    <a:ext uri="{9D8B030D-6E8A-4147-A177-3AD203B41FA5}">
                      <a16:colId xmlns:a16="http://schemas.microsoft.com/office/drawing/2014/main" val="2726707288"/>
                    </a:ext>
                  </a:extLst>
                </a:gridCol>
                <a:gridCol w="1491732">
                  <a:extLst>
                    <a:ext uri="{9D8B030D-6E8A-4147-A177-3AD203B41FA5}">
                      <a16:colId xmlns:a16="http://schemas.microsoft.com/office/drawing/2014/main" val="1884160448"/>
                    </a:ext>
                  </a:extLst>
                </a:gridCol>
              </a:tblGrid>
              <a:tr h="161365">
                <a:tc>
                  <a:txBody>
                    <a:bodyPr/>
                    <a:lstStyle/>
                    <a:p>
                      <a:pPr algn="l" fontAlgn="b"/>
                      <a:r>
                        <a:rPr lang="en-US" sz="1800" b="0" i="0" u="none" strike="noStrike" kern="1200">
                          <a:solidFill>
                            <a:schemeClr val="bg1"/>
                          </a:solidFill>
                          <a:effectLst/>
                          <a:latin typeface="+mn-lt"/>
                          <a:ea typeface="+mn-ea"/>
                          <a:cs typeface="+mn-cs"/>
                        </a:rPr>
                        <a:t>Feature</a:t>
                      </a:r>
                    </a:p>
                  </a:txBody>
                  <a:tcPr marL="6724" marR="6724" marT="6724"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tc>
                  <a:txBody>
                    <a:bodyPr/>
                    <a:lstStyle/>
                    <a:p>
                      <a:pPr algn="ctr" fontAlgn="b"/>
                      <a:r>
                        <a:rPr lang="en-US" sz="1800" b="0" i="0" u="none" strike="noStrike" kern="1200" err="1">
                          <a:solidFill>
                            <a:schemeClr val="bg1"/>
                          </a:solidFill>
                          <a:effectLst/>
                          <a:latin typeface="+mn-lt"/>
                          <a:ea typeface="+mn-ea"/>
                          <a:cs typeface="+mn-cs"/>
                        </a:rPr>
                        <a:t>Matillion</a:t>
                      </a:r>
                      <a:endParaRPr lang="en-US" sz="1800" b="0" i="0" u="none" strike="noStrike" kern="1200">
                        <a:solidFill>
                          <a:schemeClr val="bg1"/>
                        </a:solidFill>
                        <a:effectLst/>
                        <a:latin typeface="+mn-lt"/>
                        <a:ea typeface="+mn-ea"/>
                        <a:cs typeface="+mn-cs"/>
                      </a:endParaRPr>
                    </a:p>
                  </a:txBody>
                  <a:tcPr marL="6724" marR="6724" marT="672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tc>
                  <a:txBody>
                    <a:bodyPr/>
                    <a:lstStyle/>
                    <a:p>
                      <a:pPr algn="ctr" fontAlgn="b"/>
                      <a:r>
                        <a:rPr lang="en-US" sz="1800" b="0" i="0" u="none" strike="noStrike" kern="1200">
                          <a:solidFill>
                            <a:schemeClr val="bg1"/>
                          </a:solidFill>
                          <a:effectLst/>
                          <a:latin typeface="+mn-lt"/>
                          <a:ea typeface="+mn-ea"/>
                          <a:cs typeface="+mn-cs"/>
                        </a:rPr>
                        <a:t>Talend</a:t>
                      </a:r>
                    </a:p>
                  </a:txBody>
                  <a:tcPr marL="6724" marR="6724" marT="672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tc>
                  <a:txBody>
                    <a:bodyPr/>
                    <a:lstStyle/>
                    <a:p>
                      <a:pPr algn="ctr" fontAlgn="b"/>
                      <a:r>
                        <a:rPr lang="en-US" sz="1800" b="0" i="0" u="none" strike="noStrike" kern="1200" err="1">
                          <a:solidFill>
                            <a:schemeClr val="bg1"/>
                          </a:solidFill>
                          <a:effectLst/>
                          <a:latin typeface="+mn-lt"/>
                          <a:ea typeface="+mn-ea"/>
                          <a:cs typeface="+mn-cs"/>
                        </a:rPr>
                        <a:t>Boomi</a:t>
                      </a:r>
                      <a:endParaRPr lang="en-US" sz="1800" b="0" i="0" u="none" strike="noStrike" kern="1200">
                        <a:solidFill>
                          <a:schemeClr val="bg1"/>
                        </a:solidFill>
                        <a:effectLst/>
                        <a:latin typeface="+mn-lt"/>
                        <a:ea typeface="+mn-ea"/>
                        <a:cs typeface="+mn-cs"/>
                      </a:endParaRPr>
                    </a:p>
                  </a:txBody>
                  <a:tcPr marL="6724" marR="6724" marT="672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tc>
                  <a:txBody>
                    <a:bodyPr/>
                    <a:lstStyle/>
                    <a:p>
                      <a:pPr algn="ctr" fontAlgn="b"/>
                      <a:r>
                        <a:rPr lang="en-US" sz="1800" b="0" i="0" u="none" strike="noStrike" kern="1200">
                          <a:solidFill>
                            <a:schemeClr val="bg1"/>
                          </a:solidFill>
                          <a:effectLst/>
                          <a:latin typeface="+mn-lt"/>
                          <a:ea typeface="+mn-ea"/>
                          <a:cs typeface="+mn-cs"/>
                        </a:rPr>
                        <a:t>Alteryx</a:t>
                      </a:r>
                    </a:p>
                  </a:txBody>
                  <a:tcPr marL="6724" marR="6724" marT="6724"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extLst>
                  <a:ext uri="{0D108BD9-81ED-4DB2-BD59-A6C34878D82A}">
                    <a16:rowId xmlns:a16="http://schemas.microsoft.com/office/drawing/2014/main" val="2258482255"/>
                  </a:ext>
                </a:extLst>
              </a:tr>
              <a:tr h="161365">
                <a:tc>
                  <a:txBody>
                    <a:bodyPr/>
                    <a:lstStyle/>
                    <a:p>
                      <a:pPr algn="l" fontAlgn="b"/>
                      <a:r>
                        <a:rPr lang="en-US" sz="1200" b="0" i="0" u="none" strike="noStrike" kern="1200">
                          <a:solidFill>
                            <a:srgbClr val="000000"/>
                          </a:solidFill>
                          <a:effectLst/>
                          <a:latin typeface="+mn-lt"/>
                          <a:ea typeface="+mn-ea"/>
                          <a:cs typeface="+mn-cs"/>
                        </a:rPr>
                        <a:t>Easy to Use</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5585169"/>
                  </a:ext>
                </a:extLst>
              </a:tr>
              <a:tr h="161365">
                <a:tc>
                  <a:txBody>
                    <a:bodyPr/>
                    <a:lstStyle/>
                    <a:p>
                      <a:pPr algn="l" fontAlgn="b"/>
                      <a:r>
                        <a:rPr lang="en-US" sz="1200" b="0" i="0" u="none" strike="noStrike" kern="1200">
                          <a:solidFill>
                            <a:srgbClr val="000000"/>
                          </a:solidFill>
                          <a:effectLst/>
                          <a:latin typeface="+mn-lt"/>
                          <a:ea typeface="+mn-ea"/>
                          <a:cs typeface="+mn-cs"/>
                        </a:rPr>
                        <a:t>IT Tool</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M</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2019249"/>
                  </a:ext>
                </a:extLst>
              </a:tr>
              <a:tr h="161365">
                <a:tc>
                  <a:txBody>
                    <a:bodyPr/>
                    <a:lstStyle/>
                    <a:p>
                      <a:pPr algn="l" fontAlgn="b"/>
                      <a:r>
                        <a:rPr lang="en-US" sz="1200" b="0" i="0" u="none" strike="noStrike" kern="1200">
                          <a:solidFill>
                            <a:srgbClr val="000000"/>
                          </a:solidFill>
                          <a:effectLst/>
                          <a:latin typeface="+mn-lt"/>
                          <a:ea typeface="+mn-ea"/>
                          <a:cs typeface="+mn-cs"/>
                        </a:rPr>
                        <a:t>Business Application</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M</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M</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M</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9373230"/>
                  </a:ext>
                </a:extLst>
              </a:tr>
              <a:tr h="161365">
                <a:tc>
                  <a:txBody>
                    <a:bodyPr/>
                    <a:lstStyle/>
                    <a:p>
                      <a:pPr algn="l" fontAlgn="b"/>
                      <a:r>
                        <a:rPr lang="en-US" sz="1200" b="0" i="0" u="none" strike="noStrike" kern="1200">
                          <a:solidFill>
                            <a:srgbClr val="000000"/>
                          </a:solidFill>
                          <a:effectLst/>
                          <a:latin typeface="+mn-lt"/>
                          <a:ea typeface="+mn-ea"/>
                          <a:cs typeface="+mn-cs"/>
                        </a:rPr>
                        <a:t>Meta-Driven Approach</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N</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6665717"/>
                  </a:ext>
                </a:extLst>
              </a:tr>
              <a:tr h="161365">
                <a:tc>
                  <a:txBody>
                    <a:bodyPr/>
                    <a:lstStyle/>
                    <a:p>
                      <a:pPr algn="l" fontAlgn="b"/>
                      <a:r>
                        <a:rPr lang="en-US" sz="1200" b="0" i="0" u="none" strike="noStrike" kern="1200">
                          <a:solidFill>
                            <a:srgbClr val="000000"/>
                          </a:solidFill>
                          <a:effectLst/>
                          <a:latin typeface="+mn-lt"/>
                          <a:ea typeface="+mn-ea"/>
                          <a:cs typeface="+mn-cs"/>
                        </a:rPr>
                        <a:t>Clustering &amp; Distribution</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5763011"/>
                  </a:ext>
                </a:extLst>
              </a:tr>
              <a:tr h="161365">
                <a:tc>
                  <a:txBody>
                    <a:bodyPr/>
                    <a:lstStyle/>
                    <a:p>
                      <a:pPr algn="l" fontAlgn="b"/>
                      <a:r>
                        <a:rPr lang="en-US" sz="1200" b="0" i="0" u="none" strike="noStrike" kern="1200">
                          <a:solidFill>
                            <a:srgbClr val="000000"/>
                          </a:solidFill>
                          <a:effectLst/>
                          <a:latin typeface="+mn-lt"/>
                          <a:ea typeface="+mn-ea"/>
                          <a:cs typeface="+mn-cs"/>
                        </a:rPr>
                        <a:t>Multiple Join</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569638"/>
                  </a:ext>
                </a:extLst>
              </a:tr>
              <a:tr h="161365">
                <a:tc>
                  <a:txBody>
                    <a:bodyPr/>
                    <a:lstStyle/>
                    <a:p>
                      <a:pPr algn="l" fontAlgn="b"/>
                      <a:r>
                        <a:rPr lang="en-US" sz="1200" b="0" i="0" u="none" strike="noStrike" kern="1200">
                          <a:solidFill>
                            <a:srgbClr val="000000"/>
                          </a:solidFill>
                          <a:effectLst/>
                          <a:latin typeface="+mn-lt"/>
                          <a:ea typeface="+mn-ea"/>
                          <a:cs typeface="+mn-cs"/>
                        </a:rPr>
                        <a:t>Graphical Data Mapper</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N</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2110782"/>
                  </a:ext>
                </a:extLst>
              </a:tr>
              <a:tr h="161365">
                <a:tc>
                  <a:txBody>
                    <a:bodyPr/>
                    <a:lstStyle/>
                    <a:p>
                      <a:pPr algn="l" fontAlgn="b"/>
                      <a:r>
                        <a:rPr lang="en-US" sz="1200" b="0" i="0" u="none" strike="noStrike" kern="1200">
                          <a:solidFill>
                            <a:srgbClr val="000000"/>
                          </a:solidFill>
                          <a:effectLst/>
                          <a:latin typeface="+mn-lt"/>
                          <a:ea typeface="+mn-ea"/>
                          <a:cs typeface="+mn-cs"/>
                        </a:rPr>
                        <a:t>Complex Transormations</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4221352"/>
                  </a:ext>
                </a:extLst>
              </a:tr>
              <a:tr h="161365">
                <a:tc>
                  <a:txBody>
                    <a:bodyPr/>
                    <a:lstStyle/>
                    <a:p>
                      <a:pPr algn="l" fontAlgn="b"/>
                      <a:r>
                        <a:rPr lang="en-US" sz="1200" b="0" i="0" u="none" strike="noStrike" kern="1200">
                          <a:solidFill>
                            <a:srgbClr val="000000"/>
                          </a:solidFill>
                          <a:effectLst/>
                          <a:latin typeface="+mn-lt"/>
                          <a:ea typeface="+mn-ea"/>
                          <a:cs typeface="+mn-cs"/>
                        </a:rPr>
                        <a:t>Data Validations</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036524"/>
                  </a:ext>
                </a:extLst>
              </a:tr>
              <a:tr h="161365">
                <a:tc>
                  <a:txBody>
                    <a:bodyPr/>
                    <a:lstStyle/>
                    <a:p>
                      <a:pPr algn="l" fontAlgn="b"/>
                      <a:r>
                        <a:rPr lang="en-US" sz="1200" b="0" i="0" u="none" strike="noStrike" kern="1200">
                          <a:solidFill>
                            <a:srgbClr val="000000"/>
                          </a:solidFill>
                          <a:effectLst/>
                          <a:latin typeface="+mn-lt"/>
                          <a:ea typeface="+mn-ea"/>
                          <a:cs typeface="+mn-cs"/>
                        </a:rPr>
                        <a:t>Preview Source Data in Design</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259560"/>
                  </a:ext>
                </a:extLst>
              </a:tr>
              <a:tr h="161365">
                <a:tc>
                  <a:txBody>
                    <a:bodyPr/>
                    <a:lstStyle/>
                    <a:p>
                      <a:pPr algn="l" fontAlgn="b"/>
                      <a:r>
                        <a:rPr lang="en-US" sz="1200" b="0" i="0" u="none" strike="noStrike" kern="1200">
                          <a:solidFill>
                            <a:srgbClr val="000000"/>
                          </a:solidFill>
                          <a:effectLst/>
                          <a:latin typeface="+mn-lt"/>
                          <a:ea typeface="+mn-ea"/>
                          <a:cs typeface="+mn-cs"/>
                        </a:rPr>
                        <a:t>Version Control</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N</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677495"/>
                  </a:ext>
                </a:extLst>
              </a:tr>
              <a:tr h="161365">
                <a:tc>
                  <a:txBody>
                    <a:bodyPr/>
                    <a:lstStyle/>
                    <a:p>
                      <a:pPr algn="l" fontAlgn="b"/>
                      <a:r>
                        <a:rPr lang="en-US" sz="1200" b="0" i="0" u="none" strike="noStrike" kern="1200">
                          <a:solidFill>
                            <a:srgbClr val="000000"/>
                          </a:solidFill>
                          <a:effectLst/>
                          <a:latin typeface="+mn-lt"/>
                          <a:ea typeface="+mn-ea"/>
                          <a:cs typeface="+mn-cs"/>
                        </a:rPr>
                        <a:t>Real Time</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60 seconds</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60 Seconds</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7848839"/>
                  </a:ext>
                </a:extLst>
              </a:tr>
              <a:tr h="161365">
                <a:tc>
                  <a:txBody>
                    <a:bodyPr/>
                    <a:lstStyle/>
                    <a:p>
                      <a:pPr algn="l" fontAlgn="b"/>
                      <a:r>
                        <a:rPr lang="en-US" sz="1200" b="0" i="0" u="none" strike="noStrike" kern="1200">
                          <a:solidFill>
                            <a:srgbClr val="000000"/>
                          </a:solidFill>
                          <a:effectLst/>
                          <a:latin typeface="+mn-lt"/>
                          <a:ea typeface="+mn-ea"/>
                          <a:cs typeface="+mn-cs"/>
                        </a:rPr>
                        <a:t>Alerts</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2856307"/>
                  </a:ext>
                </a:extLst>
              </a:tr>
              <a:tr h="161365">
                <a:tc>
                  <a:txBody>
                    <a:bodyPr/>
                    <a:lstStyle/>
                    <a:p>
                      <a:pPr algn="l" fontAlgn="b"/>
                      <a:r>
                        <a:rPr lang="en-US" sz="1200" b="0" i="0" u="none" strike="noStrike" kern="1200">
                          <a:solidFill>
                            <a:srgbClr val="000000"/>
                          </a:solidFill>
                          <a:effectLst/>
                          <a:latin typeface="+mn-lt"/>
                          <a:ea typeface="+mn-ea"/>
                          <a:cs typeface="+mn-cs"/>
                        </a:rPr>
                        <a:t>Environments</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 </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Model Based</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1930745"/>
                  </a:ext>
                </a:extLst>
              </a:tr>
              <a:tr h="161365">
                <a:tc>
                  <a:txBody>
                    <a:bodyPr/>
                    <a:lstStyle/>
                    <a:p>
                      <a:pPr algn="l" fontAlgn="b"/>
                      <a:r>
                        <a:rPr lang="en-US" sz="1200" b="0" i="0" u="none" strike="noStrike" kern="1200">
                          <a:solidFill>
                            <a:srgbClr val="000000"/>
                          </a:solidFill>
                          <a:effectLst/>
                          <a:latin typeface="+mn-lt"/>
                          <a:ea typeface="+mn-ea"/>
                          <a:cs typeface="+mn-cs"/>
                        </a:rPr>
                        <a:t>Unlimited Connectors</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N</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3978179"/>
                  </a:ext>
                </a:extLst>
              </a:tr>
              <a:tr h="161365">
                <a:tc>
                  <a:txBody>
                    <a:bodyPr/>
                    <a:lstStyle/>
                    <a:p>
                      <a:pPr algn="l" fontAlgn="b"/>
                      <a:r>
                        <a:rPr lang="en-US" sz="1200" b="0" i="0" u="none" strike="noStrike" kern="1200">
                          <a:solidFill>
                            <a:srgbClr val="000000"/>
                          </a:solidFill>
                          <a:effectLst/>
                          <a:latin typeface="+mn-lt"/>
                          <a:ea typeface="+mn-ea"/>
                          <a:cs typeface="+mn-cs"/>
                        </a:rPr>
                        <a:t>Connectors</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100+</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900+</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1500+</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100+</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0242576"/>
                  </a:ext>
                </a:extLst>
              </a:tr>
              <a:tr h="484094">
                <a:tc>
                  <a:txBody>
                    <a:bodyPr/>
                    <a:lstStyle/>
                    <a:p>
                      <a:pPr algn="l" fontAlgn="b"/>
                      <a:r>
                        <a:rPr lang="en-US" sz="1200" b="0" i="0" u="none" strike="noStrike" kern="1200">
                          <a:solidFill>
                            <a:srgbClr val="000000"/>
                          </a:solidFill>
                          <a:effectLst/>
                          <a:latin typeface="+mn-lt"/>
                          <a:ea typeface="+mn-ea"/>
                          <a:cs typeface="+mn-cs"/>
                        </a:rPr>
                        <a:t>Data Storage</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In memory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1 </a:t>
                      </a:r>
                      <a:r>
                        <a:rPr lang="en-US" sz="1200" b="0" i="0" u="none" strike="noStrike" kern="1200" err="1">
                          <a:solidFill>
                            <a:srgbClr val="000000"/>
                          </a:solidFill>
                          <a:effectLst/>
                          <a:latin typeface="+mn-lt"/>
                          <a:ea typeface="+mn-ea"/>
                          <a:cs typeface="+mn-cs"/>
                        </a:rPr>
                        <a:t>Hr</a:t>
                      </a:r>
                      <a:r>
                        <a:rPr lang="en-US" sz="1200" b="0" i="0" u="none" strike="noStrike" kern="1200">
                          <a:solidFill>
                            <a:srgbClr val="000000"/>
                          </a:solidFill>
                          <a:effectLst/>
                          <a:latin typeface="+mn-lt"/>
                          <a:ea typeface="+mn-ea"/>
                          <a:cs typeface="+mn-cs"/>
                        </a:rPr>
                        <a:t> Talend Server</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Y - Atom</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200" b="0" i="0" u="none" strike="noStrike" kern="1200">
                          <a:solidFill>
                            <a:srgbClr val="000000"/>
                          </a:solidFill>
                          <a:effectLst/>
                          <a:latin typeface="+mn-lt"/>
                          <a:ea typeface="+mn-ea"/>
                          <a:cs typeface="+mn-cs"/>
                        </a:rPr>
                        <a:t>N - Mango DB Temp or DBA</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5768146"/>
                  </a:ext>
                </a:extLst>
              </a:tr>
              <a:tr h="161365">
                <a:tc>
                  <a:txBody>
                    <a:bodyPr/>
                    <a:lstStyle/>
                    <a:p>
                      <a:pPr algn="l" fontAlgn="b"/>
                      <a:r>
                        <a:rPr lang="en-US" sz="1800" b="0" i="0" u="none" strike="noStrike" kern="1200">
                          <a:solidFill>
                            <a:schemeClr val="bg1"/>
                          </a:solidFill>
                          <a:effectLst/>
                          <a:latin typeface="+mn-lt"/>
                          <a:ea typeface="+mn-ea"/>
                          <a:cs typeface="+mn-cs"/>
                        </a:rPr>
                        <a:t>Value Add</a:t>
                      </a:r>
                    </a:p>
                  </a:txBody>
                  <a:tcPr marL="6724" marR="6724" marT="6724"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4E59"/>
                    </a:solidFill>
                  </a:tcPr>
                </a:tc>
                <a:tc>
                  <a:txBody>
                    <a:bodyPr/>
                    <a:lstStyle/>
                    <a:p>
                      <a:pPr algn="l" fontAlgn="b"/>
                      <a:r>
                        <a:rPr lang="en-US" sz="1800" b="0" i="0" u="none" strike="noStrike" kern="1200">
                          <a:solidFill>
                            <a:schemeClr val="bg1"/>
                          </a:solidFill>
                          <a:effectLst/>
                          <a:latin typeface="+mn-lt"/>
                          <a:ea typeface="+mn-ea"/>
                          <a:cs typeface="+mn-cs"/>
                        </a:rPr>
                        <a:t> </a:t>
                      </a:r>
                    </a:p>
                  </a:txBody>
                  <a:tcPr marL="6724" marR="6724" marT="6724" marB="0" anchor="b">
                    <a:lnL>
                      <a:noFill/>
                    </a:lnL>
                    <a:lnR>
                      <a:noFill/>
                    </a:lnR>
                    <a:lnT w="12700" cap="flat" cmpd="sng" algn="ctr">
                      <a:solidFill>
                        <a:schemeClr val="tx1"/>
                      </a:solidFill>
                      <a:prstDash val="solid"/>
                      <a:round/>
                      <a:headEnd type="none" w="med" len="med"/>
                      <a:tailEnd type="none" w="med" len="med"/>
                    </a:lnT>
                    <a:lnB>
                      <a:noFill/>
                    </a:lnB>
                    <a:solidFill>
                      <a:srgbClr val="004E59"/>
                    </a:solidFill>
                  </a:tcPr>
                </a:tc>
                <a:tc>
                  <a:txBody>
                    <a:bodyPr/>
                    <a:lstStyle/>
                    <a:p>
                      <a:pPr algn="l" fontAlgn="b"/>
                      <a:r>
                        <a:rPr lang="en-US" sz="1800" b="0" i="0" u="none" strike="noStrike" kern="1200">
                          <a:solidFill>
                            <a:schemeClr val="bg1"/>
                          </a:solidFill>
                          <a:effectLst/>
                          <a:latin typeface="+mn-lt"/>
                          <a:ea typeface="+mn-ea"/>
                          <a:cs typeface="+mn-cs"/>
                        </a:rPr>
                        <a:t> </a:t>
                      </a:r>
                    </a:p>
                  </a:txBody>
                  <a:tcPr marL="6724" marR="6724" marT="6724" marB="0" anchor="b">
                    <a:lnL>
                      <a:noFill/>
                    </a:lnL>
                    <a:lnR>
                      <a:noFill/>
                    </a:lnR>
                    <a:lnT w="12700" cap="flat" cmpd="sng" algn="ctr">
                      <a:solidFill>
                        <a:schemeClr val="tx1"/>
                      </a:solidFill>
                      <a:prstDash val="solid"/>
                      <a:round/>
                      <a:headEnd type="none" w="med" len="med"/>
                      <a:tailEnd type="none" w="med" len="med"/>
                    </a:lnT>
                    <a:lnB>
                      <a:noFill/>
                    </a:lnB>
                    <a:solidFill>
                      <a:srgbClr val="004E59"/>
                    </a:solidFill>
                  </a:tcPr>
                </a:tc>
                <a:tc>
                  <a:txBody>
                    <a:bodyPr/>
                    <a:lstStyle/>
                    <a:p>
                      <a:pPr algn="l" fontAlgn="b"/>
                      <a:r>
                        <a:rPr lang="en-US" sz="1800" b="0" i="0" u="none" strike="noStrike" kern="1200">
                          <a:solidFill>
                            <a:schemeClr val="bg1"/>
                          </a:solidFill>
                          <a:effectLst/>
                          <a:latin typeface="+mn-lt"/>
                          <a:ea typeface="+mn-ea"/>
                          <a:cs typeface="+mn-cs"/>
                        </a:rPr>
                        <a:t> </a:t>
                      </a:r>
                    </a:p>
                  </a:txBody>
                  <a:tcPr marL="6724" marR="6724" marT="6724" marB="0" anchor="b">
                    <a:lnL>
                      <a:noFill/>
                    </a:lnL>
                    <a:lnR>
                      <a:noFill/>
                    </a:lnR>
                    <a:lnT w="12700" cap="flat" cmpd="sng" algn="ctr">
                      <a:solidFill>
                        <a:schemeClr val="tx1"/>
                      </a:solidFill>
                      <a:prstDash val="solid"/>
                      <a:round/>
                      <a:headEnd type="none" w="med" len="med"/>
                      <a:tailEnd type="none" w="med" len="med"/>
                    </a:lnT>
                    <a:lnB>
                      <a:noFill/>
                    </a:lnB>
                    <a:solidFill>
                      <a:srgbClr val="004E59"/>
                    </a:solidFill>
                  </a:tcPr>
                </a:tc>
                <a:tc>
                  <a:txBody>
                    <a:bodyPr/>
                    <a:lstStyle/>
                    <a:p>
                      <a:pPr algn="l" fontAlgn="b"/>
                      <a:r>
                        <a:rPr lang="en-US" sz="1800" b="0" i="0" u="none" strike="noStrike" kern="1200">
                          <a:solidFill>
                            <a:schemeClr val="bg1"/>
                          </a:solidFill>
                          <a:effectLst/>
                          <a:latin typeface="+mn-lt"/>
                          <a:ea typeface="+mn-ea"/>
                          <a:cs typeface="+mn-cs"/>
                        </a:rPr>
                        <a:t> </a:t>
                      </a:r>
                    </a:p>
                  </a:txBody>
                  <a:tcPr marL="6724" marR="6724" marT="6724"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4E59"/>
                    </a:solidFill>
                  </a:tcPr>
                </a:tc>
                <a:extLst>
                  <a:ext uri="{0D108BD9-81ED-4DB2-BD59-A6C34878D82A}">
                    <a16:rowId xmlns:a16="http://schemas.microsoft.com/office/drawing/2014/main" val="1757820403"/>
                  </a:ext>
                </a:extLst>
              </a:tr>
              <a:tr h="322729">
                <a:tc>
                  <a:txBody>
                    <a:bodyPr/>
                    <a:lstStyle/>
                    <a:p>
                      <a:pPr algn="l" fontAlgn="b"/>
                      <a:endParaRPr lang="en-US" sz="1200" b="0" i="0" u="none" strike="noStrike" kern="1200">
                        <a:solidFill>
                          <a:srgbClr val="000000"/>
                        </a:solidFill>
                        <a:effectLst/>
                        <a:latin typeface="+mn-lt"/>
                        <a:ea typeface="+mn-ea"/>
                        <a:cs typeface="+mn-cs"/>
                      </a:endParaRPr>
                    </a:p>
                  </a:txBody>
                  <a:tcPr marL="6724" marR="6724" marT="6724"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200" b="0" i="0" u="none" strike="noStrike" kern="1200">
                          <a:solidFill>
                            <a:srgbClr val="000000"/>
                          </a:solidFill>
                          <a:effectLst/>
                          <a:latin typeface="+mn-lt"/>
                          <a:ea typeface="+mn-ea"/>
                          <a:cs typeface="+mn-cs"/>
                        </a:rPr>
                        <a:t>Uses AWS</a:t>
                      </a:r>
                    </a:p>
                  </a:txBody>
                  <a:tcPr marL="6724" marR="6724" marT="6724" marB="0" anchor="b">
                    <a:lnL>
                      <a:noFill/>
                    </a:lnL>
                    <a:lnR>
                      <a:noFill/>
                    </a:lnR>
                    <a:lnT>
                      <a:noFill/>
                    </a:lnT>
                    <a:lnB>
                      <a:noFill/>
                    </a:lnB>
                  </a:tcPr>
                </a:tc>
                <a:tc>
                  <a:txBody>
                    <a:bodyPr/>
                    <a:lstStyle/>
                    <a:p>
                      <a:pPr algn="ctr" fontAlgn="b"/>
                      <a:endParaRPr lang="en-US" sz="1200" b="0" i="0" u="none" strike="noStrike" kern="1200">
                        <a:solidFill>
                          <a:srgbClr val="000000"/>
                        </a:solidFill>
                        <a:effectLst/>
                        <a:latin typeface="+mn-lt"/>
                        <a:ea typeface="+mn-ea"/>
                        <a:cs typeface="+mn-cs"/>
                      </a:endParaRPr>
                    </a:p>
                  </a:txBody>
                  <a:tcPr marL="6724" marR="6724" marT="6724" marB="0" anchor="b">
                    <a:lnL>
                      <a:noFill/>
                    </a:lnL>
                    <a:lnR>
                      <a:noFill/>
                    </a:lnR>
                    <a:lnT>
                      <a:noFill/>
                    </a:lnT>
                    <a:lnB>
                      <a:noFill/>
                    </a:lnB>
                  </a:tcPr>
                </a:tc>
                <a:tc>
                  <a:txBody>
                    <a:bodyPr/>
                    <a:lstStyle/>
                    <a:p>
                      <a:pPr algn="ctr" fontAlgn="b"/>
                      <a:r>
                        <a:rPr lang="en-US" sz="1200" b="0" i="0" u="none" strike="noStrike" kern="1200">
                          <a:solidFill>
                            <a:srgbClr val="000000"/>
                          </a:solidFill>
                          <a:effectLst/>
                          <a:latin typeface="+mn-lt"/>
                          <a:ea typeface="+mn-ea"/>
                          <a:cs typeface="+mn-cs"/>
                        </a:rPr>
                        <a:t>Highest Connectivity</a:t>
                      </a:r>
                    </a:p>
                  </a:txBody>
                  <a:tcPr marL="6724" marR="6724" marT="6724" marB="0" anchor="b">
                    <a:lnL>
                      <a:noFill/>
                    </a:lnL>
                    <a:lnR>
                      <a:noFill/>
                    </a:lnR>
                    <a:lnT>
                      <a:noFill/>
                    </a:lnT>
                    <a:lnB>
                      <a:noFill/>
                    </a:lnB>
                  </a:tcPr>
                </a:tc>
                <a:tc>
                  <a:txBody>
                    <a:bodyPr/>
                    <a:lstStyle/>
                    <a:p>
                      <a:pPr algn="ctr" fontAlgn="b"/>
                      <a:r>
                        <a:rPr lang="en-US" sz="1200" b="0" i="0" u="none" strike="noStrike" kern="1200">
                          <a:solidFill>
                            <a:srgbClr val="000000"/>
                          </a:solidFill>
                          <a:effectLst/>
                          <a:latin typeface="+mn-lt"/>
                          <a:ea typeface="+mn-ea"/>
                          <a:cs typeface="+mn-cs"/>
                        </a:rPr>
                        <a:t>Machine Learning</a:t>
                      </a:r>
                    </a:p>
                  </a:txBody>
                  <a:tcPr marL="6724" marR="6724" marT="6724" marB="0" anchor="b">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040505713"/>
                  </a:ext>
                </a:extLst>
              </a:tr>
              <a:tr h="161365">
                <a:tc>
                  <a:txBody>
                    <a:bodyPr/>
                    <a:lstStyle/>
                    <a:p>
                      <a:pPr marL="0" algn="l" defTabSz="1075883" rtl="0" eaLnBrk="1" fontAlgn="b" latinLnBrk="0" hangingPunct="1"/>
                      <a:r>
                        <a:rPr lang="en-US" sz="1800" b="0" i="0" u="none" strike="noStrike" kern="1200">
                          <a:solidFill>
                            <a:schemeClr val="bg1"/>
                          </a:solidFill>
                          <a:effectLst/>
                          <a:latin typeface="+mn-lt"/>
                          <a:ea typeface="+mn-ea"/>
                          <a:cs typeface="+mn-cs"/>
                        </a:rPr>
                        <a:t>Pricing</a:t>
                      </a:r>
                    </a:p>
                  </a:txBody>
                  <a:tcPr marL="6724" marR="6724" marT="6724"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004E59"/>
                    </a:solidFill>
                  </a:tcPr>
                </a:tc>
                <a:tc>
                  <a:txBody>
                    <a:bodyPr/>
                    <a:lstStyle/>
                    <a:p>
                      <a:pPr marL="0" algn="l" defTabSz="1075883" rtl="0" eaLnBrk="1" fontAlgn="b" latinLnBrk="0" hangingPunct="1"/>
                      <a:r>
                        <a:rPr lang="en-US" sz="1800" b="0" i="0" u="none" strike="noStrike" kern="1200">
                          <a:solidFill>
                            <a:schemeClr val="bg1"/>
                          </a:solidFill>
                          <a:effectLst/>
                          <a:latin typeface="+mn-lt"/>
                          <a:ea typeface="+mn-ea"/>
                          <a:cs typeface="+mn-cs"/>
                        </a:rPr>
                        <a:t> </a:t>
                      </a:r>
                    </a:p>
                  </a:txBody>
                  <a:tcPr marL="6724" marR="6724" marT="6724" marB="0" anchor="b">
                    <a:lnL>
                      <a:noFill/>
                    </a:lnL>
                    <a:lnR>
                      <a:noFill/>
                    </a:lnR>
                    <a:lnT>
                      <a:noFill/>
                    </a:lnT>
                    <a:lnB w="12700" cap="flat" cmpd="sng" algn="ctr">
                      <a:solidFill>
                        <a:schemeClr val="tx1"/>
                      </a:solidFill>
                      <a:prstDash val="solid"/>
                      <a:round/>
                      <a:headEnd type="none" w="med" len="med"/>
                      <a:tailEnd type="none" w="med" len="med"/>
                    </a:lnB>
                    <a:solidFill>
                      <a:srgbClr val="004E59"/>
                    </a:solidFill>
                  </a:tcPr>
                </a:tc>
                <a:tc>
                  <a:txBody>
                    <a:bodyPr/>
                    <a:lstStyle/>
                    <a:p>
                      <a:pPr marL="0" algn="l" defTabSz="1075883" rtl="0" eaLnBrk="1" fontAlgn="b" latinLnBrk="0" hangingPunct="1"/>
                      <a:r>
                        <a:rPr lang="en-US" sz="1800" b="0" i="0" u="none" strike="noStrike" kern="1200">
                          <a:solidFill>
                            <a:schemeClr val="bg1"/>
                          </a:solidFill>
                          <a:effectLst/>
                          <a:latin typeface="+mn-lt"/>
                          <a:ea typeface="+mn-ea"/>
                          <a:cs typeface="+mn-cs"/>
                        </a:rPr>
                        <a:t> </a:t>
                      </a:r>
                    </a:p>
                  </a:txBody>
                  <a:tcPr marL="6724" marR="6724" marT="6724" marB="0" anchor="b">
                    <a:lnL>
                      <a:noFill/>
                    </a:lnL>
                    <a:lnR>
                      <a:noFill/>
                    </a:lnR>
                    <a:lnT>
                      <a:noFill/>
                    </a:lnT>
                    <a:lnB w="12700" cap="flat" cmpd="sng" algn="ctr">
                      <a:solidFill>
                        <a:schemeClr val="tx1"/>
                      </a:solidFill>
                      <a:prstDash val="solid"/>
                      <a:round/>
                      <a:headEnd type="none" w="med" len="med"/>
                      <a:tailEnd type="none" w="med" len="med"/>
                    </a:lnB>
                    <a:solidFill>
                      <a:srgbClr val="004E59"/>
                    </a:solidFill>
                  </a:tcPr>
                </a:tc>
                <a:tc>
                  <a:txBody>
                    <a:bodyPr/>
                    <a:lstStyle/>
                    <a:p>
                      <a:pPr marL="0" algn="ctr" defTabSz="1075883" rtl="0" eaLnBrk="1" fontAlgn="b" latinLnBrk="0" hangingPunct="1"/>
                      <a:r>
                        <a:rPr lang="en-US" sz="1800" b="0" i="0" u="none" strike="noStrike" kern="1200">
                          <a:solidFill>
                            <a:schemeClr val="bg1"/>
                          </a:solidFill>
                          <a:effectLst/>
                          <a:latin typeface="+mn-lt"/>
                          <a:ea typeface="+mn-ea"/>
                          <a:cs typeface="+mn-cs"/>
                        </a:rPr>
                        <a:t> </a:t>
                      </a:r>
                    </a:p>
                  </a:txBody>
                  <a:tcPr marL="6724" marR="6724" marT="6724" marB="0" anchor="b">
                    <a:lnL>
                      <a:noFill/>
                    </a:lnL>
                    <a:lnR>
                      <a:noFill/>
                    </a:lnR>
                    <a:lnT>
                      <a:noFill/>
                    </a:lnT>
                    <a:lnB w="12700" cap="flat" cmpd="sng" algn="ctr">
                      <a:solidFill>
                        <a:schemeClr val="tx1"/>
                      </a:solidFill>
                      <a:prstDash val="solid"/>
                      <a:round/>
                      <a:headEnd type="none" w="med" len="med"/>
                      <a:tailEnd type="none" w="med" len="med"/>
                    </a:lnB>
                    <a:solidFill>
                      <a:srgbClr val="004E59"/>
                    </a:solidFill>
                  </a:tcPr>
                </a:tc>
                <a:tc>
                  <a:txBody>
                    <a:bodyPr/>
                    <a:lstStyle/>
                    <a:p>
                      <a:pPr marL="0" algn="l" defTabSz="1075883" rtl="0" eaLnBrk="1" fontAlgn="b" latinLnBrk="0" hangingPunct="1"/>
                      <a:r>
                        <a:rPr lang="en-US" sz="1800" b="0" i="0" u="none" strike="noStrike" kern="1200">
                          <a:solidFill>
                            <a:schemeClr val="bg1"/>
                          </a:solidFill>
                          <a:effectLst/>
                          <a:latin typeface="+mn-lt"/>
                          <a:ea typeface="+mn-ea"/>
                          <a:cs typeface="+mn-cs"/>
                        </a:rPr>
                        <a:t> </a:t>
                      </a:r>
                    </a:p>
                  </a:txBody>
                  <a:tcPr marL="6724" marR="6724" marT="6724"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004E59"/>
                    </a:solidFill>
                  </a:tcPr>
                </a:tc>
                <a:extLst>
                  <a:ext uri="{0D108BD9-81ED-4DB2-BD59-A6C34878D82A}">
                    <a16:rowId xmlns:a16="http://schemas.microsoft.com/office/drawing/2014/main" val="783877069"/>
                  </a:ext>
                </a:extLst>
              </a:tr>
              <a:tr h="161365">
                <a:tc>
                  <a:txBody>
                    <a:bodyPr/>
                    <a:lstStyle/>
                    <a:p>
                      <a:pPr algn="l" fontAlgn="b"/>
                      <a:r>
                        <a:rPr lang="en-US" sz="1200" b="0" i="0" u="none" strike="noStrike" kern="1200">
                          <a:solidFill>
                            <a:srgbClr val="000000"/>
                          </a:solidFill>
                          <a:effectLst/>
                          <a:latin typeface="+mn-lt"/>
                          <a:ea typeface="+mn-ea"/>
                          <a:cs typeface="+mn-cs"/>
                        </a:rPr>
                        <a:t>Model</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Hourly</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User Based</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Connector Based</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User*</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4246683"/>
                  </a:ext>
                </a:extLst>
              </a:tr>
              <a:tr h="322729">
                <a:tc>
                  <a:txBody>
                    <a:bodyPr/>
                    <a:lstStyle/>
                    <a:p>
                      <a:pPr algn="l" fontAlgn="b"/>
                      <a:r>
                        <a:rPr lang="en-US" sz="1200" b="0" i="0" u="none" strike="noStrike" kern="1200">
                          <a:solidFill>
                            <a:srgbClr val="000000"/>
                          </a:solidFill>
                          <a:effectLst/>
                          <a:latin typeface="+mn-lt"/>
                          <a:ea typeface="+mn-ea"/>
                          <a:cs typeface="+mn-cs"/>
                        </a:rPr>
                        <a:t>Esimated per year</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1.37 Per Hour or $10K per year</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12K</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18-25K</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10K</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5306592"/>
                  </a:ext>
                </a:extLst>
              </a:tr>
              <a:tr h="161365">
                <a:tc>
                  <a:txBody>
                    <a:bodyPr/>
                    <a:lstStyle/>
                    <a:p>
                      <a:pPr algn="l" fontAlgn="b"/>
                      <a:r>
                        <a:rPr lang="en-US" sz="1200" b="0" i="0" u="none" strike="noStrike" kern="1200">
                          <a:solidFill>
                            <a:srgbClr val="000000"/>
                          </a:solidFill>
                          <a:effectLst/>
                          <a:latin typeface="+mn-lt"/>
                          <a:ea typeface="+mn-ea"/>
                          <a:cs typeface="+mn-cs"/>
                        </a:rPr>
                        <a:t>Users</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Tier Based</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Named</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Unlimited</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kern="1200">
                          <a:solidFill>
                            <a:srgbClr val="000000"/>
                          </a:solidFill>
                          <a:effectLst/>
                          <a:latin typeface="+mn-lt"/>
                          <a:ea typeface="+mn-ea"/>
                          <a:cs typeface="+mn-cs"/>
                        </a:rPr>
                        <a:t>Named</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1445174"/>
                  </a:ext>
                </a:extLst>
              </a:tr>
              <a:tr h="161365">
                <a:tc gridSpan="5">
                  <a:txBody>
                    <a:bodyPr/>
                    <a:lstStyle/>
                    <a:p>
                      <a:pPr algn="l" fontAlgn="b"/>
                      <a:r>
                        <a:rPr lang="en-US" sz="1200" b="0" i="0" u="none" strike="noStrike" kern="1200">
                          <a:solidFill>
                            <a:srgbClr val="000000"/>
                          </a:solidFill>
                          <a:effectLst/>
                          <a:latin typeface="+mn-lt"/>
                          <a:ea typeface="+mn-ea"/>
                          <a:cs typeface="+mn-cs"/>
                        </a:rPr>
                        <a:t>*Model is based on a user with one scheduler</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1529877"/>
                  </a:ext>
                </a:extLst>
              </a:tr>
              <a:tr h="161365">
                <a:tc>
                  <a:txBody>
                    <a:bodyPr/>
                    <a:lstStyle/>
                    <a:p>
                      <a:pPr algn="l" fontAlgn="b"/>
                      <a:r>
                        <a:rPr lang="en-US" sz="1200" b="0" i="0" u="none" strike="noStrike" kern="1200">
                          <a:solidFill>
                            <a:srgbClr val="000000"/>
                          </a:solidFill>
                          <a:effectLst/>
                          <a:latin typeface="+mn-lt"/>
                          <a:ea typeface="+mn-ea"/>
                          <a:cs typeface="+mn-cs"/>
                        </a:rPr>
                        <a:t>**Cost</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0" i="0" u="none" strike="noStrike" kern="1200">
                        <a:solidFill>
                          <a:srgbClr val="000000"/>
                        </a:solidFill>
                        <a:effectLst/>
                        <a:latin typeface="+mn-lt"/>
                        <a:ea typeface="+mn-ea"/>
                        <a:cs typeface="+mn-cs"/>
                      </a:endParaRP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0" i="0" u="none" strike="noStrike" kern="1200">
                        <a:solidFill>
                          <a:srgbClr val="000000"/>
                        </a:solidFill>
                        <a:effectLst/>
                        <a:latin typeface="+mn-lt"/>
                        <a:ea typeface="+mn-ea"/>
                        <a:cs typeface="+mn-cs"/>
                      </a:endParaRP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0" i="0" u="none" strike="noStrike" kern="1200">
                        <a:solidFill>
                          <a:srgbClr val="000000"/>
                        </a:solidFill>
                        <a:effectLst/>
                        <a:latin typeface="+mn-lt"/>
                        <a:ea typeface="+mn-ea"/>
                        <a:cs typeface="+mn-cs"/>
                      </a:endParaRP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200" b="0" i="0" u="none" strike="noStrike" kern="1200">
                        <a:solidFill>
                          <a:srgbClr val="000000"/>
                        </a:solidFill>
                        <a:effectLst/>
                        <a:latin typeface="+mn-lt"/>
                        <a:ea typeface="+mn-ea"/>
                        <a:cs typeface="+mn-cs"/>
                      </a:endParaRP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7037120"/>
                  </a:ext>
                </a:extLst>
              </a:tr>
              <a:tr h="161365">
                <a:tc>
                  <a:txBody>
                    <a:bodyPr/>
                    <a:lstStyle/>
                    <a:p>
                      <a:pPr algn="l" fontAlgn="b"/>
                      <a:r>
                        <a:rPr lang="en-US" sz="1800" b="0" i="0" u="none" strike="noStrike" kern="1200">
                          <a:solidFill>
                            <a:schemeClr val="bg1"/>
                          </a:solidFill>
                          <a:effectLst/>
                          <a:latin typeface="+mn-lt"/>
                          <a:ea typeface="+mn-ea"/>
                          <a:cs typeface="+mn-cs"/>
                        </a:rPr>
                        <a:t>Notes</a:t>
                      </a:r>
                    </a:p>
                  </a:txBody>
                  <a:tcPr marL="6724" marR="6724" marT="6724"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tc>
                  <a:txBody>
                    <a:bodyPr/>
                    <a:lstStyle/>
                    <a:p>
                      <a:pPr algn="l" fontAlgn="b"/>
                      <a:endParaRPr lang="en-US" sz="1100" b="0" i="0" u="none" strike="noStrike" kern="1200">
                        <a:solidFill>
                          <a:srgbClr val="000000"/>
                        </a:solidFill>
                        <a:effectLst/>
                        <a:latin typeface="+mn-lt"/>
                        <a:ea typeface="+mn-ea"/>
                        <a:cs typeface="+mn-cs"/>
                      </a:endParaRPr>
                    </a:p>
                  </a:txBody>
                  <a:tcPr marL="6724" marR="6724" marT="672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tc>
                  <a:txBody>
                    <a:bodyPr/>
                    <a:lstStyle/>
                    <a:p>
                      <a:pPr algn="l" fontAlgn="b"/>
                      <a:endParaRPr lang="en-US" sz="1100" b="0" i="0" u="none" strike="noStrike" kern="1200">
                        <a:solidFill>
                          <a:srgbClr val="000000"/>
                        </a:solidFill>
                        <a:effectLst/>
                        <a:latin typeface="+mn-lt"/>
                        <a:ea typeface="+mn-ea"/>
                        <a:cs typeface="+mn-cs"/>
                      </a:endParaRPr>
                    </a:p>
                  </a:txBody>
                  <a:tcPr marL="6724" marR="6724" marT="672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tc>
                  <a:txBody>
                    <a:bodyPr/>
                    <a:lstStyle/>
                    <a:p>
                      <a:pPr algn="l" fontAlgn="b"/>
                      <a:endParaRPr lang="en-US" sz="1100" b="0" i="0" u="none" strike="noStrike" kern="1200">
                        <a:solidFill>
                          <a:srgbClr val="000000"/>
                        </a:solidFill>
                        <a:effectLst/>
                        <a:latin typeface="+mn-lt"/>
                        <a:ea typeface="+mn-ea"/>
                        <a:cs typeface="+mn-cs"/>
                      </a:endParaRPr>
                    </a:p>
                  </a:txBody>
                  <a:tcPr marL="6724" marR="6724" marT="672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tc>
                  <a:txBody>
                    <a:bodyPr/>
                    <a:lstStyle/>
                    <a:p>
                      <a:pPr algn="l" fontAlgn="b"/>
                      <a:endParaRPr lang="en-US" sz="1100" b="0" i="0" u="none" strike="noStrike" kern="1200">
                        <a:solidFill>
                          <a:srgbClr val="000000"/>
                        </a:solidFill>
                        <a:effectLst/>
                        <a:latin typeface="+mn-lt"/>
                        <a:ea typeface="+mn-ea"/>
                        <a:cs typeface="+mn-cs"/>
                      </a:endParaRPr>
                    </a:p>
                  </a:txBody>
                  <a:tcPr marL="6724" marR="6724" marT="6724"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E59"/>
                    </a:solidFill>
                  </a:tcPr>
                </a:tc>
                <a:extLst>
                  <a:ext uri="{0D108BD9-81ED-4DB2-BD59-A6C34878D82A}">
                    <a16:rowId xmlns:a16="http://schemas.microsoft.com/office/drawing/2014/main" val="1997807950"/>
                  </a:ext>
                </a:extLst>
              </a:tr>
              <a:tr h="322729">
                <a:tc>
                  <a:txBody>
                    <a:bodyPr/>
                    <a:lstStyle/>
                    <a:p>
                      <a:pPr algn="l" fontAlgn="b"/>
                      <a:r>
                        <a:rPr lang="en-US" sz="1200" b="0" i="0" u="none" strike="noStrike" kern="1200">
                          <a:solidFill>
                            <a:srgbClr val="000000"/>
                          </a:solidFill>
                          <a:effectLst/>
                          <a:latin typeface="+mn-lt"/>
                          <a:ea typeface="+mn-ea"/>
                          <a:cs typeface="+mn-cs"/>
                        </a:rPr>
                        <a:t>N/A</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Limited to Redshift, Big Query &amp; Snowflake</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N/A</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N/A</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N/A</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764069"/>
                  </a:ext>
                </a:extLst>
              </a:tr>
              <a:tr h="161365">
                <a:tc>
                  <a:txBody>
                    <a:bodyPr/>
                    <a:lstStyle/>
                    <a:p>
                      <a:pPr algn="l" fontAlgn="b"/>
                      <a:endParaRPr lang="en-US" sz="1200" b="0" i="0" u="none" strike="noStrike" kern="1200">
                        <a:solidFill>
                          <a:srgbClr val="000000"/>
                        </a:solidFill>
                        <a:effectLst/>
                        <a:latin typeface="+mn-lt"/>
                        <a:ea typeface="+mn-ea"/>
                        <a:cs typeface="+mn-cs"/>
                      </a:endParaRP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a:solidFill>
                            <a:srgbClr val="000000"/>
                          </a:solidFill>
                          <a:effectLst/>
                          <a:latin typeface="+mn-lt"/>
                          <a:ea typeface="+mn-ea"/>
                          <a:cs typeface="+mn-cs"/>
                        </a:rPr>
                        <a:t>Amazon SQS Integration</a:t>
                      </a: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200" b="0" i="0" u="none" strike="noStrike" kern="1200">
                        <a:solidFill>
                          <a:srgbClr val="000000"/>
                        </a:solidFill>
                        <a:effectLst/>
                        <a:latin typeface="+mn-lt"/>
                        <a:ea typeface="+mn-ea"/>
                        <a:cs typeface="+mn-cs"/>
                      </a:endParaRP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200" b="0" i="0" u="none" strike="noStrike" kern="1200">
                        <a:solidFill>
                          <a:srgbClr val="000000"/>
                        </a:solidFill>
                        <a:effectLst/>
                        <a:latin typeface="+mn-lt"/>
                        <a:ea typeface="+mn-ea"/>
                        <a:cs typeface="+mn-cs"/>
                      </a:endParaRP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200" b="0" i="0" u="none" strike="noStrike" kern="1200">
                        <a:solidFill>
                          <a:srgbClr val="000000"/>
                        </a:solidFill>
                        <a:effectLst/>
                        <a:latin typeface="+mn-lt"/>
                        <a:ea typeface="+mn-ea"/>
                        <a:cs typeface="+mn-cs"/>
                      </a:endParaRPr>
                    </a:p>
                  </a:txBody>
                  <a:tcPr marL="6724" marR="6724" marT="672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9976901"/>
                  </a:ext>
                </a:extLst>
              </a:tr>
            </a:tbl>
          </a:graphicData>
        </a:graphic>
      </p:graphicFrame>
      <p:sp>
        <p:nvSpPr>
          <p:cNvPr id="4" name="TextBox 3">
            <a:extLst>
              <a:ext uri="{FF2B5EF4-FFF2-40B4-BE49-F238E27FC236}">
                <a16:creationId xmlns:a16="http://schemas.microsoft.com/office/drawing/2014/main" id="{A0E5DD00-E91F-47E7-8DBA-93833F1CBFCD}"/>
              </a:ext>
            </a:extLst>
          </p:cNvPr>
          <p:cNvSpPr txBox="1"/>
          <p:nvPr/>
        </p:nvSpPr>
        <p:spPr>
          <a:xfrm>
            <a:off x="11618844" y="6400799"/>
            <a:ext cx="2812774" cy="1200329"/>
          </a:xfrm>
          <a:prstGeom prst="rect">
            <a:avLst/>
          </a:prstGeom>
          <a:noFill/>
        </p:spPr>
        <p:txBody>
          <a:bodyPr wrap="square" rtlCol="0">
            <a:spAutoFit/>
          </a:bodyPr>
          <a:lstStyle/>
          <a:p>
            <a:r>
              <a:rPr lang="en-US" sz="1200">
                <a:solidFill>
                  <a:srgbClr val="000000"/>
                </a:solidFill>
              </a:rPr>
              <a:t>Costs are for the tools alone and do not take in account server or instance to run them.</a:t>
            </a:r>
          </a:p>
          <a:p>
            <a:endParaRPr lang="en-US" sz="1200">
              <a:solidFill>
                <a:srgbClr val="000000"/>
              </a:solidFill>
            </a:endParaRPr>
          </a:p>
          <a:p>
            <a:r>
              <a:rPr lang="en-US" sz="1200">
                <a:solidFill>
                  <a:srgbClr val="000000"/>
                </a:solidFill>
              </a:rPr>
              <a:t>Estimated AWS Costs will range from 0.1 – 0.266 per hour. </a:t>
            </a:r>
          </a:p>
        </p:txBody>
      </p:sp>
    </p:spTree>
    <p:extLst>
      <p:ext uri="{BB962C8B-B14F-4D97-AF65-F5344CB8AC3E}">
        <p14:creationId xmlns:p14="http://schemas.microsoft.com/office/powerpoint/2010/main" val="291774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0F72-0876-4457-8614-34116C57A1CD}"/>
              </a:ext>
            </a:extLst>
          </p:cNvPr>
          <p:cNvSpPr>
            <a:spLocks noGrp="1"/>
          </p:cNvSpPr>
          <p:nvPr>
            <p:ph type="title"/>
          </p:nvPr>
        </p:nvSpPr>
        <p:spPr/>
        <p:txBody>
          <a:bodyPr>
            <a:normAutofit fontScale="90000"/>
          </a:bodyPr>
          <a:lstStyle/>
          <a:p>
            <a:r>
              <a:rPr lang="en-US"/>
              <a:t>Redshift Costs</a:t>
            </a:r>
          </a:p>
        </p:txBody>
      </p:sp>
      <p:pic>
        <p:nvPicPr>
          <p:cNvPr id="4" name="Picture 4" descr="A screenshot of a social media post&#10;&#10;Description generated with very high confidence">
            <a:extLst>
              <a:ext uri="{FF2B5EF4-FFF2-40B4-BE49-F238E27FC236}">
                <a16:creationId xmlns:a16="http://schemas.microsoft.com/office/drawing/2014/main" id="{8710A449-4190-420B-9E3C-4C65E5381966}"/>
              </a:ext>
            </a:extLst>
          </p:cNvPr>
          <p:cNvPicPr>
            <a:picLocks noChangeAspect="1"/>
          </p:cNvPicPr>
          <p:nvPr/>
        </p:nvPicPr>
        <p:blipFill>
          <a:blip r:embed="rId3"/>
          <a:stretch>
            <a:fillRect/>
          </a:stretch>
        </p:blipFill>
        <p:spPr>
          <a:xfrm>
            <a:off x="457200" y="1530216"/>
            <a:ext cx="9501586" cy="5475671"/>
          </a:xfrm>
          <a:prstGeom prst="rect">
            <a:avLst/>
          </a:prstGeom>
        </p:spPr>
      </p:pic>
    </p:spTree>
    <p:extLst>
      <p:ext uri="{BB962C8B-B14F-4D97-AF65-F5344CB8AC3E}">
        <p14:creationId xmlns:p14="http://schemas.microsoft.com/office/powerpoint/2010/main" val="42704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E315ED-C54E-4C5E-AF78-BA1AEBDCE1B4}"/>
              </a:ext>
            </a:extLst>
          </p:cNvPr>
          <p:cNvSpPr>
            <a:spLocks noGrp="1"/>
          </p:cNvSpPr>
          <p:nvPr>
            <p:ph type="title"/>
          </p:nvPr>
        </p:nvSpPr>
        <p:spPr>
          <a:xfrm>
            <a:off x="457200" y="274320"/>
            <a:ext cx="13716000" cy="640080"/>
          </a:xfrm>
        </p:spPr>
        <p:txBody>
          <a:bodyPr/>
          <a:lstStyle/>
          <a:p>
            <a:r>
              <a:rPr lang="en-US" dirty="0"/>
              <a:t>Our Understanding</a:t>
            </a:r>
          </a:p>
        </p:txBody>
      </p:sp>
      <p:sp>
        <p:nvSpPr>
          <p:cNvPr id="5" name="Rectangle 4">
            <a:extLst>
              <a:ext uri="{FF2B5EF4-FFF2-40B4-BE49-F238E27FC236}">
                <a16:creationId xmlns:a16="http://schemas.microsoft.com/office/drawing/2014/main" id="{56A53686-3743-458B-BD0E-9E63A5548D84}"/>
              </a:ext>
            </a:extLst>
          </p:cNvPr>
          <p:cNvSpPr/>
          <p:nvPr/>
        </p:nvSpPr>
        <p:spPr>
          <a:xfrm>
            <a:off x="684001" y="1644239"/>
            <a:ext cx="13356000" cy="6332824"/>
          </a:xfrm>
          <a:prstGeom prst="rect">
            <a:avLst/>
          </a:prstGeom>
        </p:spPr>
        <p:txBody>
          <a:bodyPr wrap="square">
            <a:spAutoFit/>
          </a:bodyPr>
          <a:lstStyle/>
          <a:p>
            <a:pPr lvl="0" defTabSz="914400">
              <a:lnSpc>
                <a:spcPct val="115000"/>
              </a:lnSpc>
            </a:pPr>
            <a:r>
              <a:rPr lang="en-US" sz="2400" b="1" dirty="0">
                <a:solidFill>
                  <a:srgbClr val="0096A9"/>
                </a:solidFill>
                <a:latin typeface="Segoe UI" panose="020B0502040204020203" pitchFamily="34" charset="0"/>
                <a:cs typeface="Segoe UI" panose="020B0502040204020203" pitchFamily="34" charset="0"/>
              </a:rPr>
              <a:t>Our Understanding </a:t>
            </a:r>
          </a:p>
          <a:p>
            <a:pPr lvl="0" defTabSz="914400">
              <a:lnSpc>
                <a:spcPct val="115000"/>
              </a:lnSpc>
            </a:pP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We understand that Boundless Network is looking for a partner to help them realize their vision of becoming a data driven organization.  Everyone at Boundless is extremely excited about this initiative from the executive team down to the individual contributors.  The current state of reporting is that data sits in many disparate systems across the company, making analytics highly manual and time consuming.  </a:t>
            </a:r>
          </a:p>
          <a:p>
            <a:pPr lvl="0" defTabSz="914400">
              <a:lnSpc>
                <a:spcPct val="115000"/>
              </a:lnSpc>
            </a:pPr>
            <a:endPar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lvl="0" defTabSz="914400">
              <a:lnSpc>
                <a:spcPct val="115000"/>
              </a:lnSpc>
            </a:pP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Affirma plans to propose the right solution and technology tools to bring this initiative to life.  We view this opportunity as a multi phase initiative that will scale over time and continually empower Boundless’ leadership to make informed decisions that drive growth in the business.  For Phase I (included in this proposal), we will focus on consolidating the must have data sources (Salesforce, Google Analytics, Portal Reporting and </a:t>
            </a:r>
            <a:r>
              <a:rPr lang="en-US" sz="1600" dirty="0" err="1">
                <a:solidFill>
                  <a:srgbClr val="000000"/>
                </a:solidFill>
                <a:latin typeface="Segoe UI" panose="020B0502040204020203" pitchFamily="34" charset="0"/>
                <a:ea typeface="Calibri" panose="020F0502020204030204" pitchFamily="34" charset="0"/>
                <a:cs typeface="Segoe UI" panose="020B0502040204020203" pitchFamily="34" charset="0"/>
              </a:rPr>
              <a:t>Mixpanel</a:t>
            </a: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 account based analytics (online vs. offline) and streamlining existing reports that take hours to create.  We have also included Great Plains as an optional nice to have data source. </a:t>
            </a:r>
          </a:p>
          <a:p>
            <a:pPr lvl="0" defTabSz="914400">
              <a:lnSpc>
                <a:spcPct val="115000"/>
              </a:lnSpc>
            </a:pPr>
            <a:endParaRPr lang="en-US" sz="1400" dirty="0">
              <a:solidFill>
                <a:srgbClr val="000000"/>
              </a:solidFill>
              <a:latin typeface="Segoe UI" panose="020B0502040204020203" pitchFamily="34" charset="0"/>
              <a:ea typeface="Calibri" panose="020F0502020204030204" pitchFamily="34" charset="0"/>
              <a:cs typeface="Segoe UI" panose="020B0502040204020203" pitchFamily="34" charset="0"/>
            </a:endParaRPr>
          </a:p>
          <a:p>
            <a:pPr lvl="0" defTabSz="914400">
              <a:lnSpc>
                <a:spcPct val="115000"/>
              </a:lnSpc>
            </a:pPr>
            <a:r>
              <a:rPr lang="en-US" sz="2400" b="1" dirty="0">
                <a:solidFill>
                  <a:srgbClr val="0096A9"/>
                </a:solidFill>
                <a:latin typeface="Segoe UI" panose="020B0502040204020203" pitchFamily="34" charset="0"/>
                <a:cs typeface="Segoe UI" panose="020B0502040204020203" pitchFamily="34" charset="0"/>
              </a:rPr>
              <a:t>Project Success Criteria</a:t>
            </a:r>
          </a:p>
          <a:p>
            <a:pPr marL="285750" lvl="0" indent="-285750" defTabSz="914400">
              <a:lnSpc>
                <a:spcPct val="115000"/>
              </a:lnSpc>
              <a:buFont typeface="Arial" panose="020B0604020202020204" pitchFamily="34" charset="0"/>
              <a:buChar char="•"/>
            </a:pP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Management is able to report on up to date financial and operational data across the business from Salesforce, Google Analytics, Portal Reporting and </a:t>
            </a:r>
            <a:r>
              <a:rPr lang="en-US" sz="1600" dirty="0" err="1">
                <a:solidFill>
                  <a:srgbClr val="000000"/>
                </a:solidFill>
                <a:latin typeface="Segoe UI" panose="020B0502040204020203" pitchFamily="34" charset="0"/>
                <a:ea typeface="Calibri" panose="020F0502020204030204" pitchFamily="34" charset="0"/>
                <a:cs typeface="Segoe UI" panose="020B0502040204020203" pitchFamily="34" charset="0"/>
              </a:rPr>
              <a:t>Mixpanel</a:t>
            </a: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 (optionally Great Plains as well)</a:t>
            </a:r>
          </a:p>
          <a:p>
            <a:pPr marL="285750" lvl="0" indent="-285750" defTabSz="914400">
              <a:lnSpc>
                <a:spcPct val="115000"/>
              </a:lnSpc>
              <a:buFont typeface="Arial" panose="020B0604020202020204" pitchFamily="34" charset="0"/>
              <a:buChar char="•"/>
            </a:pP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Affirma suggests the optimal technology stack to implement the solution</a:t>
            </a:r>
          </a:p>
          <a:p>
            <a:pPr marL="285750" lvl="0" indent="-285750" defTabSz="914400">
              <a:lnSpc>
                <a:spcPct val="115000"/>
              </a:lnSpc>
              <a:buFont typeface="Arial" panose="020B0604020202020204" pitchFamily="34" charset="0"/>
              <a:buChar char="•"/>
            </a:pP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Account level analytics is in place and empowering stakeholders to make better decisions and take actions more confidently</a:t>
            </a:r>
          </a:p>
          <a:p>
            <a:pPr marL="285750" lvl="0" indent="-285750" defTabSz="914400">
              <a:lnSpc>
                <a:spcPct val="115000"/>
              </a:lnSpc>
              <a:buFont typeface="Arial" panose="020B0604020202020204" pitchFamily="34" charset="0"/>
              <a:buChar char="•"/>
            </a:pP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Reports that currently take hours to create are streamlined to free up employee’s time</a:t>
            </a:r>
          </a:p>
          <a:p>
            <a:pPr marL="285750" lvl="0" indent="-285750" defTabSz="914400">
              <a:lnSpc>
                <a:spcPct val="115000"/>
              </a:lnSpc>
              <a:buFont typeface="Arial" panose="020B0604020202020204" pitchFamily="34" charset="0"/>
              <a:buChar char="•"/>
            </a:pP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Data is refreshed at least daily</a:t>
            </a:r>
          </a:p>
          <a:p>
            <a:pPr marL="285750" lvl="0" indent="-285750" defTabSz="914400">
              <a:lnSpc>
                <a:spcPct val="115000"/>
              </a:lnSpc>
              <a:buFont typeface="Arial" panose="020B0604020202020204" pitchFamily="34" charset="0"/>
              <a:buChar char="•"/>
            </a:pP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The time to create and view financial and operational data is drastically decreased.  When reports are viewed, stakeholders can trust that the data is current</a:t>
            </a:r>
          </a:p>
          <a:p>
            <a:pPr marL="285750" lvl="0" indent="-285750" defTabSz="914400">
              <a:lnSpc>
                <a:spcPct val="115000"/>
              </a:lnSpc>
              <a:buFont typeface="Arial" panose="020B0604020202020204" pitchFamily="34" charset="0"/>
              <a:buChar char="•"/>
            </a:pPr>
            <a:r>
              <a:rPr lang="en-US" sz="1600" dirty="0">
                <a:solidFill>
                  <a:srgbClr val="000000"/>
                </a:solidFill>
                <a:latin typeface="Segoe UI" panose="020B0502040204020203" pitchFamily="34" charset="0"/>
                <a:ea typeface="Calibri" panose="020F0502020204030204" pitchFamily="34" charset="0"/>
                <a:cs typeface="Segoe UI" panose="020B0502040204020203" pitchFamily="34" charset="0"/>
              </a:rPr>
              <a:t>Solution is architected to easily add additional source systems in future phases </a:t>
            </a:r>
          </a:p>
        </p:txBody>
      </p:sp>
    </p:spTree>
    <p:extLst>
      <p:ext uri="{BB962C8B-B14F-4D97-AF65-F5344CB8AC3E}">
        <p14:creationId xmlns:p14="http://schemas.microsoft.com/office/powerpoint/2010/main" val="105701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0F72-0876-4457-8614-34116C57A1CD}"/>
              </a:ext>
            </a:extLst>
          </p:cNvPr>
          <p:cNvSpPr>
            <a:spLocks noGrp="1"/>
          </p:cNvSpPr>
          <p:nvPr>
            <p:ph type="title"/>
          </p:nvPr>
        </p:nvSpPr>
        <p:spPr/>
        <p:txBody>
          <a:bodyPr>
            <a:normAutofit fontScale="90000"/>
          </a:bodyPr>
          <a:lstStyle/>
          <a:p>
            <a:r>
              <a:rPr lang="en-US"/>
              <a:t>Tableau Costs</a:t>
            </a:r>
          </a:p>
        </p:txBody>
      </p:sp>
      <p:pic>
        <p:nvPicPr>
          <p:cNvPr id="4" name="Picture 4" descr="A screenshot of a cell phone&#10;&#10;Description generated with very high confidence">
            <a:extLst>
              <a:ext uri="{FF2B5EF4-FFF2-40B4-BE49-F238E27FC236}">
                <a16:creationId xmlns:a16="http://schemas.microsoft.com/office/drawing/2014/main" id="{DE77340D-7A01-4649-A9AD-00BD5C5D7978}"/>
              </a:ext>
            </a:extLst>
          </p:cNvPr>
          <p:cNvPicPr>
            <a:picLocks noChangeAspect="1"/>
          </p:cNvPicPr>
          <p:nvPr/>
        </p:nvPicPr>
        <p:blipFill>
          <a:blip r:embed="rId3"/>
          <a:stretch>
            <a:fillRect/>
          </a:stretch>
        </p:blipFill>
        <p:spPr>
          <a:xfrm>
            <a:off x="4104584" y="1625363"/>
            <a:ext cx="6421232" cy="5893274"/>
          </a:xfrm>
          <a:prstGeom prst="rect">
            <a:avLst/>
          </a:prstGeom>
        </p:spPr>
      </p:pic>
    </p:spTree>
    <p:extLst>
      <p:ext uri="{BB962C8B-B14F-4D97-AF65-F5344CB8AC3E}">
        <p14:creationId xmlns:p14="http://schemas.microsoft.com/office/powerpoint/2010/main" val="149820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0F72-0876-4457-8614-34116C57A1CD}"/>
              </a:ext>
            </a:extLst>
          </p:cNvPr>
          <p:cNvSpPr>
            <a:spLocks noGrp="1"/>
          </p:cNvSpPr>
          <p:nvPr>
            <p:ph type="title"/>
          </p:nvPr>
        </p:nvSpPr>
        <p:spPr/>
        <p:txBody>
          <a:bodyPr>
            <a:normAutofit fontScale="90000"/>
          </a:bodyPr>
          <a:lstStyle/>
          <a:p>
            <a:r>
              <a:rPr lang="en-US"/>
              <a:t>Power BI Costs</a:t>
            </a:r>
          </a:p>
        </p:txBody>
      </p:sp>
      <p:pic>
        <p:nvPicPr>
          <p:cNvPr id="3" name="Picture 4" descr="A screenshot of a cell phone&#10;&#10;Description generated with very high confidence">
            <a:extLst>
              <a:ext uri="{FF2B5EF4-FFF2-40B4-BE49-F238E27FC236}">
                <a16:creationId xmlns:a16="http://schemas.microsoft.com/office/drawing/2014/main" id="{E16BE043-EB5F-4928-99BE-06A47D2276FD}"/>
              </a:ext>
            </a:extLst>
          </p:cNvPr>
          <p:cNvPicPr>
            <a:picLocks noChangeAspect="1"/>
          </p:cNvPicPr>
          <p:nvPr/>
        </p:nvPicPr>
        <p:blipFill>
          <a:blip r:embed="rId3"/>
          <a:stretch>
            <a:fillRect/>
          </a:stretch>
        </p:blipFill>
        <p:spPr>
          <a:xfrm>
            <a:off x="2976003" y="1431304"/>
            <a:ext cx="7483032" cy="6388668"/>
          </a:xfrm>
          <a:prstGeom prst="rect">
            <a:avLst/>
          </a:prstGeom>
        </p:spPr>
      </p:pic>
    </p:spTree>
    <p:extLst>
      <p:ext uri="{BB962C8B-B14F-4D97-AF65-F5344CB8AC3E}">
        <p14:creationId xmlns:p14="http://schemas.microsoft.com/office/powerpoint/2010/main" val="295296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a:t>About Affirma</a:t>
            </a:r>
          </a:p>
        </p:txBody>
      </p:sp>
    </p:spTree>
    <p:extLst>
      <p:ext uri="{BB962C8B-B14F-4D97-AF65-F5344CB8AC3E}">
        <p14:creationId xmlns:p14="http://schemas.microsoft.com/office/powerpoint/2010/main" val="308936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a:t>Company Overview</a:t>
            </a:r>
          </a:p>
        </p:txBody>
      </p:sp>
      <p:grpSp>
        <p:nvGrpSpPr>
          <p:cNvPr id="2" name="Group 1">
            <a:extLst>
              <a:ext uri="{FF2B5EF4-FFF2-40B4-BE49-F238E27FC236}">
                <a16:creationId xmlns:a16="http://schemas.microsoft.com/office/drawing/2014/main" id="{58A0A693-4B15-0046-8536-6F89065384F1}"/>
              </a:ext>
            </a:extLst>
          </p:cNvPr>
          <p:cNvGrpSpPr/>
          <p:nvPr/>
        </p:nvGrpSpPr>
        <p:grpSpPr>
          <a:xfrm>
            <a:off x="276023" y="3184791"/>
            <a:ext cx="9811456" cy="4369454"/>
            <a:chOff x="3884786" y="4263985"/>
            <a:chExt cx="6631104" cy="2953103"/>
          </a:xfrm>
        </p:grpSpPr>
        <p:grpSp>
          <p:nvGrpSpPr>
            <p:cNvPr id="416" name="Group 415">
              <a:extLst>
                <a:ext uri="{FF2B5EF4-FFF2-40B4-BE49-F238E27FC236}">
                  <a16:creationId xmlns:a16="http://schemas.microsoft.com/office/drawing/2014/main" id="{981A3B5C-FF4F-4DB4-A736-E0BDC2649327}"/>
                </a:ext>
              </a:extLst>
            </p:cNvPr>
            <p:cNvGrpSpPr/>
            <p:nvPr/>
          </p:nvGrpSpPr>
          <p:grpSpPr>
            <a:xfrm>
              <a:off x="4581295" y="4263985"/>
              <a:ext cx="5934595" cy="2953103"/>
              <a:chOff x="538789" y="1131575"/>
              <a:chExt cx="5819028" cy="2895599"/>
            </a:xfrm>
            <a:solidFill>
              <a:schemeClr val="bg1">
                <a:lumMod val="85000"/>
                <a:alpha val="70000"/>
              </a:schemeClr>
            </a:solidFill>
          </p:grpSpPr>
          <p:grpSp>
            <p:nvGrpSpPr>
              <p:cNvPr id="417" name="Group 341">
                <a:extLst>
                  <a:ext uri="{FF2B5EF4-FFF2-40B4-BE49-F238E27FC236}">
                    <a16:creationId xmlns:a16="http://schemas.microsoft.com/office/drawing/2014/main" id="{8B61E7E8-EB7C-4E4D-A3DF-B244A857FE37}"/>
                  </a:ext>
                </a:extLst>
              </p:cNvPr>
              <p:cNvGrpSpPr/>
              <p:nvPr/>
            </p:nvGrpSpPr>
            <p:grpSpPr>
              <a:xfrm>
                <a:off x="2984512" y="2355982"/>
                <a:ext cx="1110006" cy="1241414"/>
                <a:chOff x="4097338" y="2217738"/>
                <a:chExt cx="1139825" cy="1274763"/>
              </a:xfrm>
              <a:grpFill/>
            </p:grpSpPr>
            <p:sp>
              <p:nvSpPr>
                <p:cNvPr id="588" name="Freeform 5">
                  <a:extLst>
                    <a:ext uri="{FF2B5EF4-FFF2-40B4-BE49-F238E27FC236}">
                      <a16:creationId xmlns:a16="http://schemas.microsoft.com/office/drawing/2014/main" id="{598CF130-3DD5-4CE4-A9F6-0F34D0C30676}"/>
                    </a:ext>
                  </a:extLst>
                </p:cNvPr>
                <p:cNvSpPr>
                  <a:spLocks/>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9" name="Freeform 6">
                  <a:extLst>
                    <a:ext uri="{FF2B5EF4-FFF2-40B4-BE49-F238E27FC236}">
                      <a16:creationId xmlns:a16="http://schemas.microsoft.com/office/drawing/2014/main" id="{2B715E26-FCBC-4015-B13B-463BDE098CCB}"/>
                    </a:ext>
                  </a:extLst>
                </p:cNvPr>
                <p:cNvSpPr>
                  <a:spLocks/>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grpSp>
          <p:grpSp>
            <p:nvGrpSpPr>
              <p:cNvPr id="418" name="Group 274">
                <a:extLst>
                  <a:ext uri="{FF2B5EF4-FFF2-40B4-BE49-F238E27FC236}">
                    <a16:creationId xmlns:a16="http://schemas.microsoft.com/office/drawing/2014/main" id="{709FD65C-5F88-4616-BFDC-1AF40323C9B3}"/>
                  </a:ext>
                </a:extLst>
              </p:cNvPr>
              <p:cNvGrpSpPr/>
              <p:nvPr/>
            </p:nvGrpSpPr>
            <p:grpSpPr>
              <a:xfrm>
                <a:off x="1945621" y="2801220"/>
                <a:ext cx="759070" cy="1225954"/>
                <a:chOff x="3030538" y="2674938"/>
                <a:chExt cx="779463" cy="1258888"/>
              </a:xfrm>
              <a:grpFill/>
            </p:grpSpPr>
            <p:sp>
              <p:nvSpPr>
                <p:cNvPr id="586" name="Freeform 22">
                  <a:extLst>
                    <a:ext uri="{FF2B5EF4-FFF2-40B4-BE49-F238E27FC236}">
                      <a16:creationId xmlns:a16="http://schemas.microsoft.com/office/drawing/2014/main" id="{B97ADE83-A1BC-4AB2-B5D2-4D6881E6567B}"/>
                    </a:ext>
                  </a:extLst>
                </p:cNvPr>
                <p:cNvSpPr>
                  <a:spLocks/>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7" name="Freeform 23">
                  <a:extLst>
                    <a:ext uri="{FF2B5EF4-FFF2-40B4-BE49-F238E27FC236}">
                      <a16:creationId xmlns:a16="http://schemas.microsoft.com/office/drawing/2014/main" id="{21520B51-FD28-4E5F-89E7-3BE6C88250C0}"/>
                    </a:ext>
                  </a:extLst>
                </p:cNvPr>
                <p:cNvSpPr>
                  <a:spLocks/>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grpSp>
          <p:grpSp>
            <p:nvGrpSpPr>
              <p:cNvPr id="419" name="Group 418">
                <a:extLst>
                  <a:ext uri="{FF2B5EF4-FFF2-40B4-BE49-F238E27FC236}">
                    <a16:creationId xmlns:a16="http://schemas.microsoft.com/office/drawing/2014/main" id="{C3AF642A-6B90-4534-A09E-975A02746D7E}"/>
                  </a:ext>
                </a:extLst>
              </p:cNvPr>
              <p:cNvGrpSpPr/>
              <p:nvPr/>
            </p:nvGrpSpPr>
            <p:grpSpPr>
              <a:xfrm>
                <a:off x="538789" y="1131575"/>
                <a:ext cx="2523022" cy="1757766"/>
                <a:chOff x="1585913" y="960438"/>
                <a:chExt cx="2590800" cy="1804987"/>
              </a:xfrm>
              <a:grpFill/>
            </p:grpSpPr>
            <p:sp>
              <p:nvSpPr>
                <p:cNvPr id="523" name="Freeform 21">
                  <a:extLst>
                    <a:ext uri="{FF2B5EF4-FFF2-40B4-BE49-F238E27FC236}">
                      <a16:creationId xmlns:a16="http://schemas.microsoft.com/office/drawing/2014/main" id="{5237B769-9EBE-400D-BFC8-96AD5BF78ABE}"/>
                    </a:ext>
                  </a:extLst>
                </p:cNvPr>
                <p:cNvSpPr>
                  <a:spLocks/>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4" name="Freeform 39">
                  <a:extLst>
                    <a:ext uri="{FF2B5EF4-FFF2-40B4-BE49-F238E27FC236}">
                      <a16:creationId xmlns:a16="http://schemas.microsoft.com/office/drawing/2014/main" id="{EF325E36-4709-4AB4-BD94-A91AB8DB68F9}"/>
                    </a:ext>
                  </a:extLst>
                </p:cNvPr>
                <p:cNvSpPr>
                  <a:spLocks/>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5" name="Freeform 40">
                  <a:extLst>
                    <a:ext uri="{FF2B5EF4-FFF2-40B4-BE49-F238E27FC236}">
                      <a16:creationId xmlns:a16="http://schemas.microsoft.com/office/drawing/2014/main" id="{1923FAB3-57C6-46D1-B9B9-53D658FD81C6}"/>
                    </a:ext>
                  </a:extLst>
                </p:cNvPr>
                <p:cNvSpPr>
                  <a:spLocks/>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6" name="Freeform 41">
                  <a:extLst>
                    <a:ext uri="{FF2B5EF4-FFF2-40B4-BE49-F238E27FC236}">
                      <a16:creationId xmlns:a16="http://schemas.microsoft.com/office/drawing/2014/main" id="{B4D22600-5D89-496C-90F8-32F7A3E1DFCB}"/>
                    </a:ext>
                  </a:extLst>
                </p:cNvPr>
                <p:cNvSpPr>
                  <a:spLocks/>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7" name="Freeform 42">
                  <a:extLst>
                    <a:ext uri="{FF2B5EF4-FFF2-40B4-BE49-F238E27FC236}">
                      <a16:creationId xmlns:a16="http://schemas.microsoft.com/office/drawing/2014/main" id="{E2BED261-EE2E-479F-939E-D6F92FBAFD69}"/>
                    </a:ext>
                  </a:extLst>
                </p:cNvPr>
                <p:cNvSpPr>
                  <a:spLocks/>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8" name="Freeform 43">
                  <a:extLst>
                    <a:ext uri="{FF2B5EF4-FFF2-40B4-BE49-F238E27FC236}">
                      <a16:creationId xmlns:a16="http://schemas.microsoft.com/office/drawing/2014/main" id="{58E8031E-D048-43A7-BE39-19B3193A312E}"/>
                    </a:ext>
                  </a:extLst>
                </p:cNvPr>
                <p:cNvSpPr>
                  <a:spLocks/>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9" name="Freeform 44">
                  <a:extLst>
                    <a:ext uri="{FF2B5EF4-FFF2-40B4-BE49-F238E27FC236}">
                      <a16:creationId xmlns:a16="http://schemas.microsoft.com/office/drawing/2014/main" id="{2C98C730-9F6F-4040-95D8-9B2D41ADFBED}"/>
                    </a:ext>
                  </a:extLst>
                </p:cNvPr>
                <p:cNvSpPr>
                  <a:spLocks/>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0" name="Freeform 45">
                  <a:extLst>
                    <a:ext uri="{FF2B5EF4-FFF2-40B4-BE49-F238E27FC236}">
                      <a16:creationId xmlns:a16="http://schemas.microsoft.com/office/drawing/2014/main" id="{BF661672-15A0-4F9F-9807-19E3BB603DC4}"/>
                    </a:ext>
                  </a:extLst>
                </p:cNvPr>
                <p:cNvSpPr>
                  <a:spLocks/>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1" name="Freeform 46">
                  <a:extLst>
                    <a:ext uri="{FF2B5EF4-FFF2-40B4-BE49-F238E27FC236}">
                      <a16:creationId xmlns:a16="http://schemas.microsoft.com/office/drawing/2014/main" id="{347ED317-44BA-4F68-9A0C-A97B3E35E50E}"/>
                    </a:ext>
                  </a:extLst>
                </p:cNvPr>
                <p:cNvSpPr>
                  <a:spLocks/>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2" name="Freeform 47">
                  <a:extLst>
                    <a:ext uri="{FF2B5EF4-FFF2-40B4-BE49-F238E27FC236}">
                      <a16:creationId xmlns:a16="http://schemas.microsoft.com/office/drawing/2014/main" id="{9566F288-F899-46AE-AB19-D8B707F27C74}"/>
                    </a:ext>
                  </a:extLst>
                </p:cNvPr>
                <p:cNvSpPr>
                  <a:spLocks/>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3" name="Freeform 48">
                  <a:extLst>
                    <a:ext uri="{FF2B5EF4-FFF2-40B4-BE49-F238E27FC236}">
                      <a16:creationId xmlns:a16="http://schemas.microsoft.com/office/drawing/2014/main" id="{9FC00576-5F9F-4608-9550-238C8C96A56B}"/>
                    </a:ext>
                  </a:extLst>
                </p:cNvPr>
                <p:cNvSpPr>
                  <a:spLocks/>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4" name="Freeform 49">
                  <a:extLst>
                    <a:ext uri="{FF2B5EF4-FFF2-40B4-BE49-F238E27FC236}">
                      <a16:creationId xmlns:a16="http://schemas.microsoft.com/office/drawing/2014/main" id="{4E1728B0-8FFA-44FF-B469-9D388F4B886A}"/>
                    </a:ext>
                  </a:extLst>
                </p:cNvPr>
                <p:cNvSpPr>
                  <a:spLocks/>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5" name="Freeform 50">
                  <a:extLst>
                    <a:ext uri="{FF2B5EF4-FFF2-40B4-BE49-F238E27FC236}">
                      <a16:creationId xmlns:a16="http://schemas.microsoft.com/office/drawing/2014/main" id="{B62A9374-BDFE-45CC-99C9-B4714B9D61C6}"/>
                    </a:ext>
                  </a:extLst>
                </p:cNvPr>
                <p:cNvSpPr>
                  <a:spLocks/>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6" name="Freeform 51">
                  <a:extLst>
                    <a:ext uri="{FF2B5EF4-FFF2-40B4-BE49-F238E27FC236}">
                      <a16:creationId xmlns:a16="http://schemas.microsoft.com/office/drawing/2014/main" id="{C9C09498-CD4D-4415-B3CC-87BEFCE31240}"/>
                    </a:ext>
                  </a:extLst>
                </p:cNvPr>
                <p:cNvSpPr>
                  <a:spLocks/>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7" name="Freeform 52">
                  <a:extLst>
                    <a:ext uri="{FF2B5EF4-FFF2-40B4-BE49-F238E27FC236}">
                      <a16:creationId xmlns:a16="http://schemas.microsoft.com/office/drawing/2014/main" id="{287A76D7-530A-40B7-8156-793724C86CFE}"/>
                    </a:ext>
                  </a:extLst>
                </p:cNvPr>
                <p:cNvSpPr>
                  <a:spLocks/>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8" name="Freeform 53">
                  <a:extLst>
                    <a:ext uri="{FF2B5EF4-FFF2-40B4-BE49-F238E27FC236}">
                      <a16:creationId xmlns:a16="http://schemas.microsoft.com/office/drawing/2014/main" id="{B2BAE6BC-2CFE-45C6-8084-0B94B7703153}"/>
                    </a:ext>
                  </a:extLst>
                </p:cNvPr>
                <p:cNvSpPr>
                  <a:spLocks/>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9" name="Freeform 54">
                  <a:extLst>
                    <a:ext uri="{FF2B5EF4-FFF2-40B4-BE49-F238E27FC236}">
                      <a16:creationId xmlns:a16="http://schemas.microsoft.com/office/drawing/2014/main" id="{655E0EF0-FD10-43C4-A32F-E443908E358F}"/>
                    </a:ext>
                  </a:extLst>
                </p:cNvPr>
                <p:cNvSpPr>
                  <a:spLocks/>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0" name="Freeform 55">
                  <a:extLst>
                    <a:ext uri="{FF2B5EF4-FFF2-40B4-BE49-F238E27FC236}">
                      <a16:creationId xmlns:a16="http://schemas.microsoft.com/office/drawing/2014/main" id="{191A3C3C-4583-4377-AFB6-B10BC53E74B1}"/>
                    </a:ext>
                  </a:extLst>
                </p:cNvPr>
                <p:cNvSpPr>
                  <a:spLocks/>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1" name="Freeform 56">
                  <a:extLst>
                    <a:ext uri="{FF2B5EF4-FFF2-40B4-BE49-F238E27FC236}">
                      <a16:creationId xmlns:a16="http://schemas.microsoft.com/office/drawing/2014/main" id="{34A15854-B469-45DC-B4AB-28924A384CB0}"/>
                    </a:ext>
                  </a:extLst>
                </p:cNvPr>
                <p:cNvSpPr>
                  <a:spLocks/>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2" name="Freeform 57">
                  <a:extLst>
                    <a:ext uri="{FF2B5EF4-FFF2-40B4-BE49-F238E27FC236}">
                      <a16:creationId xmlns:a16="http://schemas.microsoft.com/office/drawing/2014/main" id="{F2D97B69-79B7-4E20-8F46-11220778B1A7}"/>
                    </a:ext>
                  </a:extLst>
                </p:cNvPr>
                <p:cNvSpPr>
                  <a:spLocks/>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3" name="Freeform 58">
                  <a:extLst>
                    <a:ext uri="{FF2B5EF4-FFF2-40B4-BE49-F238E27FC236}">
                      <a16:creationId xmlns:a16="http://schemas.microsoft.com/office/drawing/2014/main" id="{8E7BA409-325C-41AB-B728-497B763F9168}"/>
                    </a:ext>
                  </a:extLst>
                </p:cNvPr>
                <p:cNvSpPr>
                  <a:spLocks/>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4" name="Freeform 59">
                  <a:extLst>
                    <a:ext uri="{FF2B5EF4-FFF2-40B4-BE49-F238E27FC236}">
                      <a16:creationId xmlns:a16="http://schemas.microsoft.com/office/drawing/2014/main" id="{A45EF9BC-8BBF-4567-AC21-97AE50216F19}"/>
                    </a:ext>
                  </a:extLst>
                </p:cNvPr>
                <p:cNvSpPr>
                  <a:spLocks/>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5" name="Freeform 60">
                  <a:extLst>
                    <a:ext uri="{FF2B5EF4-FFF2-40B4-BE49-F238E27FC236}">
                      <a16:creationId xmlns:a16="http://schemas.microsoft.com/office/drawing/2014/main" id="{92FDF384-60DA-433F-BC5A-FFF12EC121AA}"/>
                    </a:ext>
                  </a:extLst>
                </p:cNvPr>
                <p:cNvSpPr>
                  <a:spLocks/>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6" name="Freeform 61">
                  <a:extLst>
                    <a:ext uri="{FF2B5EF4-FFF2-40B4-BE49-F238E27FC236}">
                      <a16:creationId xmlns:a16="http://schemas.microsoft.com/office/drawing/2014/main" id="{FD200367-D25F-4877-8D31-8B9ABC3ACE5D}"/>
                    </a:ext>
                  </a:extLst>
                </p:cNvPr>
                <p:cNvSpPr>
                  <a:spLocks/>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7" name="Freeform 62">
                  <a:extLst>
                    <a:ext uri="{FF2B5EF4-FFF2-40B4-BE49-F238E27FC236}">
                      <a16:creationId xmlns:a16="http://schemas.microsoft.com/office/drawing/2014/main" id="{F908F14B-3ACC-4EC4-B450-C5AF11619875}"/>
                    </a:ext>
                  </a:extLst>
                </p:cNvPr>
                <p:cNvSpPr>
                  <a:spLocks/>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8" name="Freeform 63">
                  <a:extLst>
                    <a:ext uri="{FF2B5EF4-FFF2-40B4-BE49-F238E27FC236}">
                      <a16:creationId xmlns:a16="http://schemas.microsoft.com/office/drawing/2014/main" id="{10BAEAA9-104C-4481-9720-4E08581871CB}"/>
                    </a:ext>
                  </a:extLst>
                </p:cNvPr>
                <p:cNvSpPr>
                  <a:spLocks/>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9" name="Freeform 64">
                  <a:extLst>
                    <a:ext uri="{FF2B5EF4-FFF2-40B4-BE49-F238E27FC236}">
                      <a16:creationId xmlns:a16="http://schemas.microsoft.com/office/drawing/2014/main" id="{88A2C29F-546A-4236-987B-39A394CA4DE2}"/>
                    </a:ext>
                  </a:extLst>
                </p:cNvPr>
                <p:cNvSpPr>
                  <a:spLocks/>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0" name="Freeform 65">
                  <a:extLst>
                    <a:ext uri="{FF2B5EF4-FFF2-40B4-BE49-F238E27FC236}">
                      <a16:creationId xmlns:a16="http://schemas.microsoft.com/office/drawing/2014/main" id="{9FECC891-7745-4510-A798-520B4D8C3F03}"/>
                    </a:ext>
                  </a:extLst>
                </p:cNvPr>
                <p:cNvSpPr>
                  <a:spLocks/>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1" name="Freeform 66">
                  <a:extLst>
                    <a:ext uri="{FF2B5EF4-FFF2-40B4-BE49-F238E27FC236}">
                      <a16:creationId xmlns:a16="http://schemas.microsoft.com/office/drawing/2014/main" id="{08CC61EC-C2D2-4363-8F73-42FF574BD47F}"/>
                    </a:ext>
                  </a:extLst>
                </p:cNvPr>
                <p:cNvSpPr>
                  <a:spLocks/>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2" name="Freeform 67">
                  <a:extLst>
                    <a:ext uri="{FF2B5EF4-FFF2-40B4-BE49-F238E27FC236}">
                      <a16:creationId xmlns:a16="http://schemas.microsoft.com/office/drawing/2014/main" id="{E08F51B0-E4D8-4763-AF8F-D9064D326FFA}"/>
                    </a:ext>
                  </a:extLst>
                </p:cNvPr>
                <p:cNvSpPr>
                  <a:spLocks/>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3" name="Freeform 68">
                  <a:extLst>
                    <a:ext uri="{FF2B5EF4-FFF2-40B4-BE49-F238E27FC236}">
                      <a16:creationId xmlns:a16="http://schemas.microsoft.com/office/drawing/2014/main" id="{9A07AC81-7836-4708-9339-5F74B4ABD3C9}"/>
                    </a:ext>
                  </a:extLst>
                </p:cNvPr>
                <p:cNvSpPr>
                  <a:spLocks/>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4" name="Freeform 69">
                  <a:extLst>
                    <a:ext uri="{FF2B5EF4-FFF2-40B4-BE49-F238E27FC236}">
                      <a16:creationId xmlns:a16="http://schemas.microsoft.com/office/drawing/2014/main" id="{F15EEA58-B4B6-4660-A231-91C3172633FB}"/>
                    </a:ext>
                  </a:extLst>
                </p:cNvPr>
                <p:cNvSpPr>
                  <a:spLocks/>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5" name="Freeform 70">
                  <a:extLst>
                    <a:ext uri="{FF2B5EF4-FFF2-40B4-BE49-F238E27FC236}">
                      <a16:creationId xmlns:a16="http://schemas.microsoft.com/office/drawing/2014/main" id="{D356FD6A-8D1A-46D1-AC9D-71B328647866}"/>
                    </a:ext>
                  </a:extLst>
                </p:cNvPr>
                <p:cNvSpPr>
                  <a:spLocks/>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6" name="Freeform 71">
                  <a:extLst>
                    <a:ext uri="{FF2B5EF4-FFF2-40B4-BE49-F238E27FC236}">
                      <a16:creationId xmlns:a16="http://schemas.microsoft.com/office/drawing/2014/main" id="{397D1FE3-1CFF-4B6C-959A-AF989428C22E}"/>
                    </a:ext>
                  </a:extLst>
                </p:cNvPr>
                <p:cNvSpPr>
                  <a:spLocks/>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7" name="Freeform 72">
                  <a:extLst>
                    <a:ext uri="{FF2B5EF4-FFF2-40B4-BE49-F238E27FC236}">
                      <a16:creationId xmlns:a16="http://schemas.microsoft.com/office/drawing/2014/main" id="{43CD2E3E-CC45-4806-8ADF-00EB7E8D7BF7}"/>
                    </a:ext>
                  </a:extLst>
                </p:cNvPr>
                <p:cNvSpPr>
                  <a:spLocks/>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8" name="Freeform 73">
                  <a:extLst>
                    <a:ext uri="{FF2B5EF4-FFF2-40B4-BE49-F238E27FC236}">
                      <a16:creationId xmlns:a16="http://schemas.microsoft.com/office/drawing/2014/main" id="{B2B8832F-359D-4113-AB42-956B25107689}"/>
                    </a:ext>
                  </a:extLst>
                </p:cNvPr>
                <p:cNvSpPr>
                  <a:spLocks/>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9" name="Freeform 74">
                  <a:extLst>
                    <a:ext uri="{FF2B5EF4-FFF2-40B4-BE49-F238E27FC236}">
                      <a16:creationId xmlns:a16="http://schemas.microsoft.com/office/drawing/2014/main" id="{66B46A6F-7A96-4A9F-B976-31990C9899B7}"/>
                    </a:ext>
                  </a:extLst>
                </p:cNvPr>
                <p:cNvSpPr>
                  <a:spLocks/>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0" name="Freeform 75">
                  <a:extLst>
                    <a:ext uri="{FF2B5EF4-FFF2-40B4-BE49-F238E27FC236}">
                      <a16:creationId xmlns:a16="http://schemas.microsoft.com/office/drawing/2014/main" id="{4B42C3F0-C0BF-499F-98E2-8E93939ED156}"/>
                    </a:ext>
                  </a:extLst>
                </p:cNvPr>
                <p:cNvSpPr>
                  <a:spLocks/>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1" name="Freeform 76">
                  <a:extLst>
                    <a:ext uri="{FF2B5EF4-FFF2-40B4-BE49-F238E27FC236}">
                      <a16:creationId xmlns:a16="http://schemas.microsoft.com/office/drawing/2014/main" id="{F85D69FA-C35A-419E-A665-3075EB1BFE66}"/>
                    </a:ext>
                  </a:extLst>
                </p:cNvPr>
                <p:cNvSpPr>
                  <a:spLocks/>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2" name="Freeform 77">
                  <a:extLst>
                    <a:ext uri="{FF2B5EF4-FFF2-40B4-BE49-F238E27FC236}">
                      <a16:creationId xmlns:a16="http://schemas.microsoft.com/office/drawing/2014/main" id="{C0A85D30-5510-4F7B-ADF2-801A3628A036}"/>
                    </a:ext>
                  </a:extLst>
                </p:cNvPr>
                <p:cNvSpPr>
                  <a:spLocks/>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3" name="Freeform 78">
                  <a:extLst>
                    <a:ext uri="{FF2B5EF4-FFF2-40B4-BE49-F238E27FC236}">
                      <a16:creationId xmlns:a16="http://schemas.microsoft.com/office/drawing/2014/main" id="{13306F16-3112-43BC-8D5A-7E7EE4101AC3}"/>
                    </a:ext>
                  </a:extLst>
                </p:cNvPr>
                <p:cNvSpPr>
                  <a:spLocks/>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4" name="Freeform 79">
                  <a:extLst>
                    <a:ext uri="{FF2B5EF4-FFF2-40B4-BE49-F238E27FC236}">
                      <a16:creationId xmlns:a16="http://schemas.microsoft.com/office/drawing/2014/main" id="{4A4D8AED-7B59-4816-BBE5-57352C357B95}"/>
                    </a:ext>
                  </a:extLst>
                </p:cNvPr>
                <p:cNvSpPr>
                  <a:spLocks/>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5" name="Freeform 80">
                  <a:extLst>
                    <a:ext uri="{FF2B5EF4-FFF2-40B4-BE49-F238E27FC236}">
                      <a16:creationId xmlns:a16="http://schemas.microsoft.com/office/drawing/2014/main" id="{2ADB573E-9B22-40F3-B309-81AC983F9561}"/>
                    </a:ext>
                  </a:extLst>
                </p:cNvPr>
                <p:cNvSpPr>
                  <a:spLocks/>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6" name="Freeform 81">
                  <a:extLst>
                    <a:ext uri="{FF2B5EF4-FFF2-40B4-BE49-F238E27FC236}">
                      <a16:creationId xmlns:a16="http://schemas.microsoft.com/office/drawing/2014/main" id="{F2F83E0E-850B-4B0F-B5EE-24FB13D5889A}"/>
                    </a:ext>
                  </a:extLst>
                </p:cNvPr>
                <p:cNvSpPr>
                  <a:spLocks/>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7" name="Freeform 82">
                  <a:extLst>
                    <a:ext uri="{FF2B5EF4-FFF2-40B4-BE49-F238E27FC236}">
                      <a16:creationId xmlns:a16="http://schemas.microsoft.com/office/drawing/2014/main" id="{7A036E6F-086F-427C-8E1C-F30399E9403F}"/>
                    </a:ext>
                  </a:extLst>
                </p:cNvPr>
                <p:cNvSpPr>
                  <a:spLocks/>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8" name="Freeform 83">
                  <a:extLst>
                    <a:ext uri="{FF2B5EF4-FFF2-40B4-BE49-F238E27FC236}">
                      <a16:creationId xmlns:a16="http://schemas.microsoft.com/office/drawing/2014/main" id="{AC2A829A-30C3-4EAA-97B6-0627BABF72FB}"/>
                    </a:ext>
                  </a:extLst>
                </p:cNvPr>
                <p:cNvSpPr>
                  <a:spLocks/>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9" name="Freeform 84">
                  <a:extLst>
                    <a:ext uri="{FF2B5EF4-FFF2-40B4-BE49-F238E27FC236}">
                      <a16:creationId xmlns:a16="http://schemas.microsoft.com/office/drawing/2014/main" id="{7AE89EF7-17E9-4716-BA5E-997FB4C45647}"/>
                    </a:ext>
                  </a:extLst>
                </p:cNvPr>
                <p:cNvSpPr>
                  <a:spLocks/>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0" name="Freeform 85">
                  <a:extLst>
                    <a:ext uri="{FF2B5EF4-FFF2-40B4-BE49-F238E27FC236}">
                      <a16:creationId xmlns:a16="http://schemas.microsoft.com/office/drawing/2014/main" id="{E7ED43D1-FFF5-410A-A9F4-BB404C21A20F}"/>
                    </a:ext>
                  </a:extLst>
                </p:cNvPr>
                <p:cNvSpPr>
                  <a:spLocks/>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1" name="Freeform 86">
                  <a:extLst>
                    <a:ext uri="{FF2B5EF4-FFF2-40B4-BE49-F238E27FC236}">
                      <a16:creationId xmlns:a16="http://schemas.microsoft.com/office/drawing/2014/main" id="{BE9DD946-DECC-44EE-B3DD-DEBC0A4C99AC}"/>
                    </a:ext>
                  </a:extLst>
                </p:cNvPr>
                <p:cNvSpPr>
                  <a:spLocks/>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2" name="Freeform 87">
                  <a:extLst>
                    <a:ext uri="{FF2B5EF4-FFF2-40B4-BE49-F238E27FC236}">
                      <a16:creationId xmlns:a16="http://schemas.microsoft.com/office/drawing/2014/main" id="{BF03EA22-3116-4AED-9556-04B27397BBDF}"/>
                    </a:ext>
                  </a:extLst>
                </p:cNvPr>
                <p:cNvSpPr>
                  <a:spLocks/>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3" name="Freeform 88">
                  <a:extLst>
                    <a:ext uri="{FF2B5EF4-FFF2-40B4-BE49-F238E27FC236}">
                      <a16:creationId xmlns:a16="http://schemas.microsoft.com/office/drawing/2014/main" id="{374218D7-FE16-47D7-A55E-F718353E57E3}"/>
                    </a:ext>
                  </a:extLst>
                </p:cNvPr>
                <p:cNvSpPr>
                  <a:spLocks/>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4" name="Freeform 89">
                  <a:extLst>
                    <a:ext uri="{FF2B5EF4-FFF2-40B4-BE49-F238E27FC236}">
                      <a16:creationId xmlns:a16="http://schemas.microsoft.com/office/drawing/2014/main" id="{E9169BF5-DC0A-4786-9773-135393291AE2}"/>
                    </a:ext>
                  </a:extLst>
                </p:cNvPr>
                <p:cNvSpPr>
                  <a:spLocks/>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5" name="Freeform 90">
                  <a:extLst>
                    <a:ext uri="{FF2B5EF4-FFF2-40B4-BE49-F238E27FC236}">
                      <a16:creationId xmlns:a16="http://schemas.microsoft.com/office/drawing/2014/main" id="{9FEE81E1-492E-4C9C-AF22-6C55FB11A27D}"/>
                    </a:ext>
                  </a:extLst>
                </p:cNvPr>
                <p:cNvSpPr>
                  <a:spLocks/>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6" name="Freeform 91">
                  <a:extLst>
                    <a:ext uri="{FF2B5EF4-FFF2-40B4-BE49-F238E27FC236}">
                      <a16:creationId xmlns:a16="http://schemas.microsoft.com/office/drawing/2014/main" id="{1C4FFE07-3955-47EA-B5A9-D77928D36788}"/>
                    </a:ext>
                  </a:extLst>
                </p:cNvPr>
                <p:cNvSpPr>
                  <a:spLocks/>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7" name="Freeform 92">
                  <a:extLst>
                    <a:ext uri="{FF2B5EF4-FFF2-40B4-BE49-F238E27FC236}">
                      <a16:creationId xmlns:a16="http://schemas.microsoft.com/office/drawing/2014/main" id="{2538CEA3-9AD1-4A50-A779-89C1382F9E42}"/>
                    </a:ext>
                  </a:extLst>
                </p:cNvPr>
                <p:cNvSpPr>
                  <a:spLocks/>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8" name="Freeform 93">
                  <a:extLst>
                    <a:ext uri="{FF2B5EF4-FFF2-40B4-BE49-F238E27FC236}">
                      <a16:creationId xmlns:a16="http://schemas.microsoft.com/office/drawing/2014/main" id="{7FD763E5-89FB-4019-B0A9-21CF16B4D1AD}"/>
                    </a:ext>
                  </a:extLst>
                </p:cNvPr>
                <p:cNvSpPr>
                  <a:spLocks/>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9" name="Freeform 94">
                  <a:extLst>
                    <a:ext uri="{FF2B5EF4-FFF2-40B4-BE49-F238E27FC236}">
                      <a16:creationId xmlns:a16="http://schemas.microsoft.com/office/drawing/2014/main" id="{C73920D6-378C-4971-9D13-FF31BA0A887E}"/>
                    </a:ext>
                  </a:extLst>
                </p:cNvPr>
                <p:cNvSpPr>
                  <a:spLocks/>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0" name="Freeform 95">
                  <a:extLst>
                    <a:ext uri="{FF2B5EF4-FFF2-40B4-BE49-F238E27FC236}">
                      <a16:creationId xmlns:a16="http://schemas.microsoft.com/office/drawing/2014/main" id="{7C21A341-CCDA-4720-9CB8-DA42F6E0974A}"/>
                    </a:ext>
                  </a:extLst>
                </p:cNvPr>
                <p:cNvSpPr>
                  <a:spLocks/>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1" name="Freeform 96">
                  <a:extLst>
                    <a:ext uri="{FF2B5EF4-FFF2-40B4-BE49-F238E27FC236}">
                      <a16:creationId xmlns:a16="http://schemas.microsoft.com/office/drawing/2014/main" id="{C8DD4BE6-FCA2-47F3-9CFD-F9D3CF897737}"/>
                    </a:ext>
                  </a:extLst>
                </p:cNvPr>
                <p:cNvSpPr>
                  <a:spLocks/>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2" name="Freeform 97">
                  <a:extLst>
                    <a:ext uri="{FF2B5EF4-FFF2-40B4-BE49-F238E27FC236}">
                      <a16:creationId xmlns:a16="http://schemas.microsoft.com/office/drawing/2014/main" id="{AC28CD60-C7A1-4C0B-9D5A-B45DC711A669}"/>
                    </a:ext>
                  </a:extLst>
                </p:cNvPr>
                <p:cNvSpPr>
                  <a:spLocks/>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3" name="Freeform 98">
                  <a:extLst>
                    <a:ext uri="{FF2B5EF4-FFF2-40B4-BE49-F238E27FC236}">
                      <a16:creationId xmlns:a16="http://schemas.microsoft.com/office/drawing/2014/main" id="{3666A3BC-0610-4EED-ADAD-CF8175384926}"/>
                    </a:ext>
                  </a:extLst>
                </p:cNvPr>
                <p:cNvSpPr>
                  <a:spLocks/>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4" name="Freeform 99">
                  <a:extLst>
                    <a:ext uri="{FF2B5EF4-FFF2-40B4-BE49-F238E27FC236}">
                      <a16:creationId xmlns:a16="http://schemas.microsoft.com/office/drawing/2014/main" id="{B6D51FE6-BD0A-4EAD-B918-F129E1622812}"/>
                    </a:ext>
                  </a:extLst>
                </p:cNvPr>
                <p:cNvSpPr>
                  <a:spLocks/>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5" name="Freeform 100">
                  <a:extLst>
                    <a:ext uri="{FF2B5EF4-FFF2-40B4-BE49-F238E27FC236}">
                      <a16:creationId xmlns:a16="http://schemas.microsoft.com/office/drawing/2014/main" id="{514F5D56-B68E-4F9B-B497-1C18759A7BB0}"/>
                    </a:ext>
                  </a:extLst>
                </p:cNvPr>
                <p:cNvSpPr>
                  <a:spLocks/>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grpSp>
          <p:grpSp>
            <p:nvGrpSpPr>
              <p:cNvPr id="420" name="Group 345">
                <a:extLst>
                  <a:ext uri="{FF2B5EF4-FFF2-40B4-BE49-F238E27FC236}">
                    <a16:creationId xmlns:a16="http://schemas.microsoft.com/office/drawing/2014/main" id="{34542A2D-05F8-4DAC-B950-0CDF30E61B9F}"/>
                  </a:ext>
                </a:extLst>
              </p:cNvPr>
              <p:cNvGrpSpPr/>
              <p:nvPr/>
            </p:nvGrpSpPr>
            <p:grpSpPr>
              <a:xfrm>
                <a:off x="3103551" y="1256797"/>
                <a:ext cx="669405" cy="1125467"/>
                <a:chOff x="4219575" y="1089025"/>
                <a:chExt cx="687388" cy="1155701"/>
              </a:xfrm>
              <a:grpFill/>
            </p:grpSpPr>
            <p:sp>
              <p:nvSpPr>
                <p:cNvPr id="508" name="Freeform 36">
                  <a:extLst>
                    <a:ext uri="{FF2B5EF4-FFF2-40B4-BE49-F238E27FC236}">
                      <a16:creationId xmlns:a16="http://schemas.microsoft.com/office/drawing/2014/main" id="{FFE4DB6F-DD16-4858-8BF8-F2B4D5AFA0D8}"/>
                    </a:ext>
                  </a:extLst>
                </p:cNvPr>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grpSp>
              <p:nvGrpSpPr>
                <p:cNvPr id="509" name="Group 343">
                  <a:extLst>
                    <a:ext uri="{FF2B5EF4-FFF2-40B4-BE49-F238E27FC236}">
                      <a16:creationId xmlns:a16="http://schemas.microsoft.com/office/drawing/2014/main" id="{DF4EB263-D164-4603-BEC8-BBBF422B580B}"/>
                    </a:ext>
                  </a:extLst>
                </p:cNvPr>
                <p:cNvGrpSpPr/>
                <p:nvPr/>
              </p:nvGrpSpPr>
              <p:grpSpPr>
                <a:xfrm>
                  <a:off x="4219575" y="1089025"/>
                  <a:ext cx="687388" cy="1155701"/>
                  <a:chOff x="4219575" y="1089025"/>
                  <a:chExt cx="687388" cy="1155701"/>
                </a:xfrm>
                <a:grpFill/>
              </p:grpSpPr>
              <p:sp>
                <p:nvSpPr>
                  <p:cNvPr id="510" name="Freeform 24">
                    <a:extLst>
                      <a:ext uri="{FF2B5EF4-FFF2-40B4-BE49-F238E27FC236}">
                        <a16:creationId xmlns:a16="http://schemas.microsoft.com/office/drawing/2014/main" id="{E0C862BA-9856-446F-9B91-F15A07279E53}"/>
                      </a:ext>
                    </a:extLst>
                  </p:cNvPr>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1" name="Freeform 25">
                    <a:extLst>
                      <a:ext uri="{FF2B5EF4-FFF2-40B4-BE49-F238E27FC236}">
                        <a16:creationId xmlns:a16="http://schemas.microsoft.com/office/drawing/2014/main" id="{04572EF7-D44F-4479-8560-AD9F8E6BC0DC}"/>
                      </a:ext>
                    </a:extLst>
                  </p:cNvPr>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2" name="Freeform 26">
                    <a:extLst>
                      <a:ext uri="{FF2B5EF4-FFF2-40B4-BE49-F238E27FC236}">
                        <a16:creationId xmlns:a16="http://schemas.microsoft.com/office/drawing/2014/main" id="{42E0B089-7647-4038-942D-AABC9603BF60}"/>
                      </a:ext>
                    </a:extLst>
                  </p:cNvPr>
                  <p:cNvSpPr>
                    <a:spLocks/>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3" name="Freeform 27">
                    <a:extLst>
                      <a:ext uri="{FF2B5EF4-FFF2-40B4-BE49-F238E27FC236}">
                        <a16:creationId xmlns:a16="http://schemas.microsoft.com/office/drawing/2014/main" id="{C234C8D3-0BB1-44AA-B677-BE93EE48007C}"/>
                      </a:ext>
                    </a:extLst>
                  </p:cNvPr>
                  <p:cNvSpPr>
                    <a:spLocks/>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4" name="Freeform 28">
                    <a:extLst>
                      <a:ext uri="{FF2B5EF4-FFF2-40B4-BE49-F238E27FC236}">
                        <a16:creationId xmlns:a16="http://schemas.microsoft.com/office/drawing/2014/main" id="{A2E6552D-0B3A-428F-ADF6-3B1054277805}"/>
                      </a:ext>
                    </a:extLst>
                  </p:cNvPr>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5" name="Freeform 29">
                    <a:extLst>
                      <a:ext uri="{FF2B5EF4-FFF2-40B4-BE49-F238E27FC236}">
                        <a16:creationId xmlns:a16="http://schemas.microsoft.com/office/drawing/2014/main" id="{09C7F7C8-5687-4627-843F-A59EFE695B18}"/>
                      </a:ext>
                    </a:extLst>
                  </p:cNvPr>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6" name="Freeform 31">
                    <a:extLst>
                      <a:ext uri="{FF2B5EF4-FFF2-40B4-BE49-F238E27FC236}">
                        <a16:creationId xmlns:a16="http://schemas.microsoft.com/office/drawing/2014/main" id="{07F51698-DD8A-4D5F-87A1-0CB90699895A}"/>
                      </a:ext>
                    </a:extLst>
                  </p:cNvPr>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7" name="Freeform 32">
                    <a:extLst>
                      <a:ext uri="{FF2B5EF4-FFF2-40B4-BE49-F238E27FC236}">
                        <a16:creationId xmlns:a16="http://schemas.microsoft.com/office/drawing/2014/main" id="{B56799DE-7B58-4236-B9DB-3641C1CA9659}"/>
                      </a:ext>
                    </a:extLst>
                  </p:cNvPr>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8" name="Freeform 33">
                    <a:extLst>
                      <a:ext uri="{FF2B5EF4-FFF2-40B4-BE49-F238E27FC236}">
                        <a16:creationId xmlns:a16="http://schemas.microsoft.com/office/drawing/2014/main" id="{10AD2123-368F-4DCF-AABE-D6595DC7A9B6}"/>
                      </a:ext>
                    </a:extLst>
                  </p:cNvPr>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9" name="Freeform 34">
                    <a:extLst>
                      <a:ext uri="{FF2B5EF4-FFF2-40B4-BE49-F238E27FC236}">
                        <a16:creationId xmlns:a16="http://schemas.microsoft.com/office/drawing/2014/main" id="{38BE3DB4-4FD0-4C04-AE16-19F6ED4CD20B}"/>
                      </a:ext>
                    </a:extLst>
                  </p:cNvPr>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0" name="Freeform 35">
                    <a:extLst>
                      <a:ext uri="{FF2B5EF4-FFF2-40B4-BE49-F238E27FC236}">
                        <a16:creationId xmlns:a16="http://schemas.microsoft.com/office/drawing/2014/main" id="{1BBE9F9B-213D-4855-B346-8C1728DD20EE}"/>
                      </a:ext>
                    </a:extLst>
                  </p:cNvPr>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1" name="Freeform 37">
                    <a:extLst>
                      <a:ext uri="{FF2B5EF4-FFF2-40B4-BE49-F238E27FC236}">
                        <a16:creationId xmlns:a16="http://schemas.microsoft.com/office/drawing/2014/main" id="{B2C2EC6E-C7F9-42FB-841A-04F61993F8C1}"/>
                      </a:ext>
                    </a:extLst>
                  </p:cNvPr>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2" name="Freeform 38">
                    <a:extLst>
                      <a:ext uri="{FF2B5EF4-FFF2-40B4-BE49-F238E27FC236}">
                        <a16:creationId xmlns:a16="http://schemas.microsoft.com/office/drawing/2014/main" id="{16D9CF50-0F45-4D8E-AB8A-8982ECBC5D91}"/>
                      </a:ext>
                    </a:extLst>
                  </p:cNvPr>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grpSp>
          </p:grpSp>
          <p:grpSp>
            <p:nvGrpSpPr>
              <p:cNvPr id="421" name="Group 363">
                <a:extLst>
                  <a:ext uri="{FF2B5EF4-FFF2-40B4-BE49-F238E27FC236}">
                    <a16:creationId xmlns:a16="http://schemas.microsoft.com/office/drawing/2014/main" id="{8803A9B8-1C74-43D8-B20A-CA9B12BE58B6}"/>
                  </a:ext>
                </a:extLst>
              </p:cNvPr>
              <p:cNvGrpSpPr/>
              <p:nvPr/>
            </p:nvGrpSpPr>
            <p:grpSpPr>
              <a:xfrm>
                <a:off x="5105582" y="3000650"/>
                <a:ext cx="941496" cy="822457"/>
                <a:chOff x="6275388" y="2879725"/>
                <a:chExt cx="966788" cy="844551"/>
              </a:xfrm>
              <a:grpFill/>
            </p:grpSpPr>
            <p:sp>
              <p:nvSpPr>
                <p:cNvPr id="490" name="Freeform 9">
                  <a:extLst>
                    <a:ext uri="{FF2B5EF4-FFF2-40B4-BE49-F238E27FC236}">
                      <a16:creationId xmlns:a16="http://schemas.microsoft.com/office/drawing/2014/main" id="{503CF733-E847-4CD5-AF04-089004B8925A}"/>
                    </a:ext>
                  </a:extLst>
                </p:cNvPr>
                <p:cNvSpPr>
                  <a:spLocks/>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grpSp>
              <p:nvGrpSpPr>
                <p:cNvPr id="491" name="Group 361">
                  <a:extLst>
                    <a:ext uri="{FF2B5EF4-FFF2-40B4-BE49-F238E27FC236}">
                      <a16:creationId xmlns:a16="http://schemas.microsoft.com/office/drawing/2014/main" id="{EC80B548-3EA3-44AB-859C-B958BBFF1467}"/>
                    </a:ext>
                  </a:extLst>
                </p:cNvPr>
                <p:cNvGrpSpPr/>
                <p:nvPr/>
              </p:nvGrpSpPr>
              <p:grpSpPr>
                <a:xfrm>
                  <a:off x="6275388" y="2917825"/>
                  <a:ext cx="966788" cy="806451"/>
                  <a:chOff x="6275388" y="2917825"/>
                  <a:chExt cx="966788" cy="806451"/>
                </a:xfrm>
                <a:grpFill/>
              </p:grpSpPr>
              <p:sp>
                <p:nvSpPr>
                  <p:cNvPr id="492" name="Freeform 7">
                    <a:extLst>
                      <a:ext uri="{FF2B5EF4-FFF2-40B4-BE49-F238E27FC236}">
                        <a16:creationId xmlns:a16="http://schemas.microsoft.com/office/drawing/2014/main" id="{FF350A42-BFE7-4F59-91F6-8FD5DB3856F6}"/>
                      </a:ext>
                    </a:extLst>
                  </p:cNvPr>
                  <p:cNvSpPr>
                    <a:spLocks/>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3" name="Freeform 8">
                    <a:extLst>
                      <a:ext uri="{FF2B5EF4-FFF2-40B4-BE49-F238E27FC236}">
                        <a16:creationId xmlns:a16="http://schemas.microsoft.com/office/drawing/2014/main" id="{831226F7-969E-4646-B5E1-08661B1F73B0}"/>
                      </a:ext>
                    </a:extLst>
                  </p:cNvPr>
                  <p:cNvSpPr>
                    <a:spLocks/>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4" name="Freeform 10">
                    <a:extLst>
                      <a:ext uri="{FF2B5EF4-FFF2-40B4-BE49-F238E27FC236}">
                        <a16:creationId xmlns:a16="http://schemas.microsoft.com/office/drawing/2014/main" id="{FA6074A3-9ADF-4C16-AF9B-ADDED983218F}"/>
                      </a:ext>
                    </a:extLst>
                  </p:cNvPr>
                  <p:cNvSpPr>
                    <a:spLocks/>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5" name="Freeform 11">
                    <a:extLst>
                      <a:ext uri="{FF2B5EF4-FFF2-40B4-BE49-F238E27FC236}">
                        <a16:creationId xmlns:a16="http://schemas.microsoft.com/office/drawing/2014/main" id="{E5035178-254C-4FA8-AC82-8C3F225773BE}"/>
                      </a:ext>
                    </a:extLst>
                  </p:cNvPr>
                  <p:cNvSpPr>
                    <a:spLocks/>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6" name="Freeform 12">
                    <a:extLst>
                      <a:ext uri="{FF2B5EF4-FFF2-40B4-BE49-F238E27FC236}">
                        <a16:creationId xmlns:a16="http://schemas.microsoft.com/office/drawing/2014/main" id="{8627C25D-9BE1-4601-8FCE-F11463B1CDCE}"/>
                      </a:ext>
                    </a:extLst>
                  </p:cNvPr>
                  <p:cNvSpPr>
                    <a:spLocks/>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7" name="Freeform 13">
                    <a:extLst>
                      <a:ext uri="{FF2B5EF4-FFF2-40B4-BE49-F238E27FC236}">
                        <a16:creationId xmlns:a16="http://schemas.microsoft.com/office/drawing/2014/main" id="{E492FF11-EC8B-459B-BBAE-9BAD2D1157FB}"/>
                      </a:ext>
                    </a:extLst>
                  </p:cNvPr>
                  <p:cNvSpPr>
                    <a:spLocks/>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8" name="Freeform 14">
                    <a:extLst>
                      <a:ext uri="{FF2B5EF4-FFF2-40B4-BE49-F238E27FC236}">
                        <a16:creationId xmlns:a16="http://schemas.microsoft.com/office/drawing/2014/main" id="{A626BFC3-52BD-485C-AB1E-EB76F906911E}"/>
                      </a:ext>
                    </a:extLst>
                  </p:cNvPr>
                  <p:cNvSpPr>
                    <a:spLocks/>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9" name="Freeform 15">
                    <a:extLst>
                      <a:ext uri="{FF2B5EF4-FFF2-40B4-BE49-F238E27FC236}">
                        <a16:creationId xmlns:a16="http://schemas.microsoft.com/office/drawing/2014/main" id="{14D9F615-A2FE-4A60-8C03-AA27997CEA8E}"/>
                      </a:ext>
                    </a:extLst>
                  </p:cNvPr>
                  <p:cNvSpPr>
                    <a:spLocks/>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0" name="Freeform 16">
                    <a:extLst>
                      <a:ext uri="{FF2B5EF4-FFF2-40B4-BE49-F238E27FC236}">
                        <a16:creationId xmlns:a16="http://schemas.microsoft.com/office/drawing/2014/main" id="{46420B48-8A2D-4250-8C72-A7C8D87322D4}"/>
                      </a:ext>
                    </a:extLst>
                  </p:cNvPr>
                  <p:cNvSpPr>
                    <a:spLocks/>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1" name="Freeform 17">
                    <a:extLst>
                      <a:ext uri="{FF2B5EF4-FFF2-40B4-BE49-F238E27FC236}">
                        <a16:creationId xmlns:a16="http://schemas.microsoft.com/office/drawing/2014/main" id="{693031E2-3B98-4296-9F1A-0B5BF4E0ADCA}"/>
                      </a:ext>
                    </a:extLst>
                  </p:cNvPr>
                  <p:cNvSpPr>
                    <a:spLocks/>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2" name="Freeform 18">
                    <a:extLst>
                      <a:ext uri="{FF2B5EF4-FFF2-40B4-BE49-F238E27FC236}">
                        <a16:creationId xmlns:a16="http://schemas.microsoft.com/office/drawing/2014/main" id="{6566C8A1-F55E-471E-8D00-58E5321521AE}"/>
                      </a:ext>
                    </a:extLst>
                  </p:cNvPr>
                  <p:cNvSpPr>
                    <a:spLocks/>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3" name="Freeform 19">
                    <a:extLst>
                      <a:ext uri="{FF2B5EF4-FFF2-40B4-BE49-F238E27FC236}">
                        <a16:creationId xmlns:a16="http://schemas.microsoft.com/office/drawing/2014/main" id="{10EBDC31-499E-48DA-820B-CCA6FFB96A58}"/>
                      </a:ext>
                    </a:extLst>
                  </p:cNvPr>
                  <p:cNvSpPr>
                    <a:spLocks/>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4" name="Freeform 20">
                    <a:extLst>
                      <a:ext uri="{FF2B5EF4-FFF2-40B4-BE49-F238E27FC236}">
                        <a16:creationId xmlns:a16="http://schemas.microsoft.com/office/drawing/2014/main" id="{BB654B15-929C-49C3-B452-BAAE175F4733}"/>
                      </a:ext>
                    </a:extLst>
                  </p:cNvPr>
                  <p:cNvSpPr>
                    <a:spLocks/>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5" name="Freeform 116">
                    <a:extLst>
                      <a:ext uri="{FF2B5EF4-FFF2-40B4-BE49-F238E27FC236}">
                        <a16:creationId xmlns:a16="http://schemas.microsoft.com/office/drawing/2014/main" id="{DCB4C287-1B44-48FC-A859-99F7A632F54E}"/>
                      </a:ext>
                    </a:extLst>
                  </p:cNvPr>
                  <p:cNvSpPr>
                    <a:spLocks/>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6" name="Freeform 117">
                    <a:extLst>
                      <a:ext uri="{FF2B5EF4-FFF2-40B4-BE49-F238E27FC236}">
                        <a16:creationId xmlns:a16="http://schemas.microsoft.com/office/drawing/2014/main" id="{77177D4D-704B-4F82-BEEC-B17331E9155F}"/>
                      </a:ext>
                    </a:extLst>
                  </p:cNvPr>
                  <p:cNvSpPr>
                    <a:spLocks/>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7" name="Freeform 118">
                    <a:extLst>
                      <a:ext uri="{FF2B5EF4-FFF2-40B4-BE49-F238E27FC236}">
                        <a16:creationId xmlns:a16="http://schemas.microsoft.com/office/drawing/2014/main" id="{B8B38F2D-3717-4658-906E-8187CEF9F58B}"/>
                      </a:ext>
                    </a:extLst>
                  </p:cNvPr>
                  <p:cNvSpPr>
                    <a:spLocks/>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grpSp>
          </p:grpSp>
          <p:grpSp>
            <p:nvGrpSpPr>
              <p:cNvPr id="422" name="Group 383">
                <a:extLst>
                  <a:ext uri="{FF2B5EF4-FFF2-40B4-BE49-F238E27FC236}">
                    <a16:creationId xmlns:a16="http://schemas.microsoft.com/office/drawing/2014/main" id="{1CD08D57-B9C4-4474-8B6D-419203C34C9B}"/>
                  </a:ext>
                </a:extLst>
              </p:cNvPr>
              <p:cNvGrpSpPr/>
              <p:nvPr/>
            </p:nvGrpSpPr>
            <p:grpSpPr>
              <a:xfrm>
                <a:off x="3584348" y="1207327"/>
                <a:ext cx="2773469" cy="1960289"/>
                <a:chOff x="4713288" y="1038225"/>
                <a:chExt cx="2847975" cy="2012950"/>
              </a:xfrm>
              <a:grpFill/>
            </p:grpSpPr>
            <p:sp>
              <p:nvSpPr>
                <p:cNvPr id="423" name="Freeform 101">
                  <a:extLst>
                    <a:ext uri="{FF2B5EF4-FFF2-40B4-BE49-F238E27FC236}">
                      <a16:creationId xmlns:a16="http://schemas.microsoft.com/office/drawing/2014/main" id="{E861D4E2-B9C0-4F39-9CAD-47D935F73723}"/>
                    </a:ext>
                  </a:extLst>
                </p:cNvPr>
                <p:cNvSpPr>
                  <a:spLocks/>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4" name="Freeform 102">
                  <a:extLst>
                    <a:ext uri="{FF2B5EF4-FFF2-40B4-BE49-F238E27FC236}">
                      <a16:creationId xmlns:a16="http://schemas.microsoft.com/office/drawing/2014/main" id="{FB100BE3-F1A5-4B77-96FC-C64AF6165E26}"/>
                    </a:ext>
                  </a:extLst>
                </p:cNvPr>
                <p:cNvSpPr>
                  <a:spLocks/>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5" name="Freeform 103">
                  <a:extLst>
                    <a:ext uri="{FF2B5EF4-FFF2-40B4-BE49-F238E27FC236}">
                      <a16:creationId xmlns:a16="http://schemas.microsoft.com/office/drawing/2014/main" id="{1248459E-40A5-4C49-AA4C-479C7E58DA69}"/>
                    </a:ext>
                  </a:extLst>
                </p:cNvPr>
                <p:cNvSpPr>
                  <a:spLocks/>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6" name="Freeform 104">
                  <a:extLst>
                    <a:ext uri="{FF2B5EF4-FFF2-40B4-BE49-F238E27FC236}">
                      <a16:creationId xmlns:a16="http://schemas.microsoft.com/office/drawing/2014/main" id="{3DB862E3-30E4-4A5A-81CE-418BF1649E9B}"/>
                    </a:ext>
                  </a:extLst>
                </p:cNvPr>
                <p:cNvSpPr>
                  <a:spLocks/>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7" name="Freeform 105">
                  <a:extLst>
                    <a:ext uri="{FF2B5EF4-FFF2-40B4-BE49-F238E27FC236}">
                      <a16:creationId xmlns:a16="http://schemas.microsoft.com/office/drawing/2014/main" id="{0CEEF44D-1F20-4965-A868-3202F588FAF2}"/>
                    </a:ext>
                  </a:extLst>
                </p:cNvPr>
                <p:cNvSpPr>
                  <a:spLocks/>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8" name="Freeform 106">
                  <a:extLst>
                    <a:ext uri="{FF2B5EF4-FFF2-40B4-BE49-F238E27FC236}">
                      <a16:creationId xmlns:a16="http://schemas.microsoft.com/office/drawing/2014/main" id="{CDCA691B-9618-48B8-A9CC-75BB57F09231}"/>
                    </a:ext>
                  </a:extLst>
                </p:cNvPr>
                <p:cNvSpPr>
                  <a:spLocks/>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9" name="Freeform 107">
                  <a:extLst>
                    <a:ext uri="{FF2B5EF4-FFF2-40B4-BE49-F238E27FC236}">
                      <a16:creationId xmlns:a16="http://schemas.microsoft.com/office/drawing/2014/main" id="{C181FEDA-E3FD-4EF0-9C57-4EC9C34DC14B}"/>
                    </a:ext>
                  </a:extLst>
                </p:cNvPr>
                <p:cNvSpPr>
                  <a:spLocks/>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0" name="Freeform 108">
                  <a:extLst>
                    <a:ext uri="{FF2B5EF4-FFF2-40B4-BE49-F238E27FC236}">
                      <a16:creationId xmlns:a16="http://schemas.microsoft.com/office/drawing/2014/main" id="{2AB73B1F-E088-4A71-BD08-07D4E10E3F3E}"/>
                    </a:ext>
                  </a:extLst>
                </p:cNvPr>
                <p:cNvSpPr>
                  <a:spLocks/>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1" name="Freeform 109">
                  <a:extLst>
                    <a:ext uri="{FF2B5EF4-FFF2-40B4-BE49-F238E27FC236}">
                      <a16:creationId xmlns:a16="http://schemas.microsoft.com/office/drawing/2014/main" id="{C9CFB0C4-A2B8-481B-A724-933D9C9D950C}"/>
                    </a:ext>
                  </a:extLst>
                </p:cNvPr>
                <p:cNvSpPr>
                  <a:spLocks/>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2" name="Freeform 110">
                  <a:extLst>
                    <a:ext uri="{FF2B5EF4-FFF2-40B4-BE49-F238E27FC236}">
                      <a16:creationId xmlns:a16="http://schemas.microsoft.com/office/drawing/2014/main" id="{12CF5B66-4678-481F-916B-15A2B850A20F}"/>
                    </a:ext>
                  </a:extLst>
                </p:cNvPr>
                <p:cNvSpPr>
                  <a:spLocks/>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3" name="Freeform 111">
                  <a:extLst>
                    <a:ext uri="{FF2B5EF4-FFF2-40B4-BE49-F238E27FC236}">
                      <a16:creationId xmlns:a16="http://schemas.microsoft.com/office/drawing/2014/main" id="{2EF487CD-981C-4203-ADEC-A2FDF795CF79}"/>
                    </a:ext>
                  </a:extLst>
                </p:cNvPr>
                <p:cNvSpPr>
                  <a:spLocks/>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4" name="Freeform 112">
                  <a:extLst>
                    <a:ext uri="{FF2B5EF4-FFF2-40B4-BE49-F238E27FC236}">
                      <a16:creationId xmlns:a16="http://schemas.microsoft.com/office/drawing/2014/main" id="{E4E175F0-B9D8-4FA3-A11E-CDAB46B4A9E4}"/>
                    </a:ext>
                  </a:extLst>
                </p:cNvPr>
                <p:cNvSpPr>
                  <a:spLocks/>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5" name="Freeform 113">
                  <a:extLst>
                    <a:ext uri="{FF2B5EF4-FFF2-40B4-BE49-F238E27FC236}">
                      <a16:creationId xmlns:a16="http://schemas.microsoft.com/office/drawing/2014/main" id="{91E7F8FC-FD34-4092-BE22-CDFC231AB285}"/>
                    </a:ext>
                  </a:extLst>
                </p:cNvPr>
                <p:cNvSpPr>
                  <a:spLocks/>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6" name="Freeform 114">
                  <a:extLst>
                    <a:ext uri="{FF2B5EF4-FFF2-40B4-BE49-F238E27FC236}">
                      <a16:creationId xmlns:a16="http://schemas.microsoft.com/office/drawing/2014/main" id="{2F65AA86-F083-4118-9CC2-2E5DBC04AEB7}"/>
                    </a:ext>
                  </a:extLst>
                </p:cNvPr>
                <p:cNvSpPr>
                  <a:spLocks/>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7" name="Freeform 115">
                  <a:extLst>
                    <a:ext uri="{FF2B5EF4-FFF2-40B4-BE49-F238E27FC236}">
                      <a16:creationId xmlns:a16="http://schemas.microsoft.com/office/drawing/2014/main" id="{2C6D66C3-1671-4B92-8791-3B559EEEAA42}"/>
                    </a:ext>
                  </a:extLst>
                </p:cNvPr>
                <p:cNvSpPr>
                  <a:spLocks/>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8" name="Freeform 119">
                  <a:extLst>
                    <a:ext uri="{FF2B5EF4-FFF2-40B4-BE49-F238E27FC236}">
                      <a16:creationId xmlns:a16="http://schemas.microsoft.com/office/drawing/2014/main" id="{0D239DBA-C8EC-43E8-89D7-9A329880099C}"/>
                    </a:ext>
                  </a:extLst>
                </p:cNvPr>
                <p:cNvSpPr>
                  <a:spLocks/>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9" name="Freeform 120">
                  <a:extLst>
                    <a:ext uri="{FF2B5EF4-FFF2-40B4-BE49-F238E27FC236}">
                      <a16:creationId xmlns:a16="http://schemas.microsoft.com/office/drawing/2014/main" id="{C58D4D90-1143-4002-880C-7361647D0598}"/>
                    </a:ext>
                  </a:extLst>
                </p:cNvPr>
                <p:cNvSpPr>
                  <a:spLocks/>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0" name="Freeform 121">
                  <a:extLst>
                    <a:ext uri="{FF2B5EF4-FFF2-40B4-BE49-F238E27FC236}">
                      <a16:creationId xmlns:a16="http://schemas.microsoft.com/office/drawing/2014/main" id="{2354A937-33DD-4D1A-A9D6-264E0CC20422}"/>
                    </a:ext>
                  </a:extLst>
                </p:cNvPr>
                <p:cNvSpPr>
                  <a:spLocks/>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1" name="Freeform 122">
                  <a:extLst>
                    <a:ext uri="{FF2B5EF4-FFF2-40B4-BE49-F238E27FC236}">
                      <a16:creationId xmlns:a16="http://schemas.microsoft.com/office/drawing/2014/main" id="{EFF16E5C-561C-4F8F-9911-2B897CD178F4}"/>
                    </a:ext>
                  </a:extLst>
                </p:cNvPr>
                <p:cNvSpPr>
                  <a:spLocks/>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2" name="Freeform 123">
                  <a:extLst>
                    <a:ext uri="{FF2B5EF4-FFF2-40B4-BE49-F238E27FC236}">
                      <a16:creationId xmlns:a16="http://schemas.microsoft.com/office/drawing/2014/main" id="{7E687012-E5D2-4173-9E86-FD4D515B87EE}"/>
                    </a:ext>
                  </a:extLst>
                </p:cNvPr>
                <p:cNvSpPr>
                  <a:spLocks/>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3" name="Freeform 124">
                  <a:extLst>
                    <a:ext uri="{FF2B5EF4-FFF2-40B4-BE49-F238E27FC236}">
                      <a16:creationId xmlns:a16="http://schemas.microsoft.com/office/drawing/2014/main" id="{815B56DB-C809-4A42-8786-2DD812B4C506}"/>
                    </a:ext>
                  </a:extLst>
                </p:cNvPr>
                <p:cNvSpPr>
                  <a:spLocks/>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4" name="Freeform 125">
                  <a:extLst>
                    <a:ext uri="{FF2B5EF4-FFF2-40B4-BE49-F238E27FC236}">
                      <a16:creationId xmlns:a16="http://schemas.microsoft.com/office/drawing/2014/main" id="{8CF2CBC0-D8A2-40BD-9E2C-D8EE47913E24}"/>
                    </a:ext>
                  </a:extLst>
                </p:cNvPr>
                <p:cNvSpPr>
                  <a:spLocks/>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5" name="Freeform 126">
                  <a:extLst>
                    <a:ext uri="{FF2B5EF4-FFF2-40B4-BE49-F238E27FC236}">
                      <a16:creationId xmlns:a16="http://schemas.microsoft.com/office/drawing/2014/main" id="{9414A861-22E5-407A-9958-65C260611B10}"/>
                    </a:ext>
                  </a:extLst>
                </p:cNvPr>
                <p:cNvSpPr>
                  <a:spLocks/>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6" name="Freeform 127">
                  <a:extLst>
                    <a:ext uri="{FF2B5EF4-FFF2-40B4-BE49-F238E27FC236}">
                      <a16:creationId xmlns:a16="http://schemas.microsoft.com/office/drawing/2014/main" id="{7D96E35A-A701-4B85-A4A8-B76CD8CF6502}"/>
                    </a:ext>
                  </a:extLst>
                </p:cNvPr>
                <p:cNvSpPr>
                  <a:spLocks/>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7" name="Freeform 128">
                  <a:extLst>
                    <a:ext uri="{FF2B5EF4-FFF2-40B4-BE49-F238E27FC236}">
                      <a16:creationId xmlns:a16="http://schemas.microsoft.com/office/drawing/2014/main" id="{12733F13-3694-42C0-A005-E7B73B26D6C5}"/>
                    </a:ext>
                  </a:extLst>
                </p:cNvPr>
                <p:cNvSpPr>
                  <a:spLocks/>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8" name="Freeform 129">
                  <a:extLst>
                    <a:ext uri="{FF2B5EF4-FFF2-40B4-BE49-F238E27FC236}">
                      <a16:creationId xmlns:a16="http://schemas.microsoft.com/office/drawing/2014/main" id="{1B780A1A-F1C8-40EE-A52D-397EF995C94E}"/>
                    </a:ext>
                  </a:extLst>
                </p:cNvPr>
                <p:cNvSpPr>
                  <a:spLocks/>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9" name="Freeform 130">
                  <a:extLst>
                    <a:ext uri="{FF2B5EF4-FFF2-40B4-BE49-F238E27FC236}">
                      <a16:creationId xmlns:a16="http://schemas.microsoft.com/office/drawing/2014/main" id="{6C5D9F65-FE0E-425D-B160-B179163225D8}"/>
                    </a:ext>
                  </a:extLst>
                </p:cNvPr>
                <p:cNvSpPr>
                  <a:spLocks/>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0" name="Freeform 131">
                  <a:extLst>
                    <a:ext uri="{FF2B5EF4-FFF2-40B4-BE49-F238E27FC236}">
                      <a16:creationId xmlns:a16="http://schemas.microsoft.com/office/drawing/2014/main" id="{E57563B0-7B05-4D9D-90A0-8609E17FFC5A}"/>
                    </a:ext>
                  </a:extLst>
                </p:cNvPr>
                <p:cNvSpPr>
                  <a:spLocks/>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1" name="Freeform 132">
                  <a:extLst>
                    <a:ext uri="{FF2B5EF4-FFF2-40B4-BE49-F238E27FC236}">
                      <a16:creationId xmlns:a16="http://schemas.microsoft.com/office/drawing/2014/main" id="{66DEC8EC-1396-4619-80D1-8EA78120DFC2}"/>
                    </a:ext>
                  </a:extLst>
                </p:cNvPr>
                <p:cNvSpPr>
                  <a:spLocks/>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2" name="Freeform 133">
                  <a:extLst>
                    <a:ext uri="{FF2B5EF4-FFF2-40B4-BE49-F238E27FC236}">
                      <a16:creationId xmlns:a16="http://schemas.microsoft.com/office/drawing/2014/main" id="{41F752E7-8800-4491-82ED-82C5FAED2964}"/>
                    </a:ext>
                  </a:extLst>
                </p:cNvPr>
                <p:cNvSpPr>
                  <a:spLocks/>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3" name="Freeform 134">
                  <a:extLst>
                    <a:ext uri="{FF2B5EF4-FFF2-40B4-BE49-F238E27FC236}">
                      <a16:creationId xmlns:a16="http://schemas.microsoft.com/office/drawing/2014/main" id="{7474CD79-ECEE-42C2-A9EC-E0C7829977D7}"/>
                    </a:ext>
                  </a:extLst>
                </p:cNvPr>
                <p:cNvSpPr>
                  <a:spLocks/>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4" name="Freeform 135">
                  <a:extLst>
                    <a:ext uri="{FF2B5EF4-FFF2-40B4-BE49-F238E27FC236}">
                      <a16:creationId xmlns:a16="http://schemas.microsoft.com/office/drawing/2014/main" id="{6F6CAC09-D3A4-4A5D-B5B3-D355BC0A8EFC}"/>
                    </a:ext>
                  </a:extLst>
                </p:cNvPr>
                <p:cNvSpPr>
                  <a:spLocks/>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5" name="Freeform 136">
                  <a:extLst>
                    <a:ext uri="{FF2B5EF4-FFF2-40B4-BE49-F238E27FC236}">
                      <a16:creationId xmlns:a16="http://schemas.microsoft.com/office/drawing/2014/main" id="{2F1C5DC6-8808-462D-9B51-9E9262C3EE28}"/>
                    </a:ext>
                  </a:extLst>
                </p:cNvPr>
                <p:cNvSpPr>
                  <a:spLocks/>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6" name="Freeform 137">
                  <a:extLst>
                    <a:ext uri="{FF2B5EF4-FFF2-40B4-BE49-F238E27FC236}">
                      <a16:creationId xmlns:a16="http://schemas.microsoft.com/office/drawing/2014/main" id="{EFAD8C76-194C-4053-8F46-EA02C58B469C}"/>
                    </a:ext>
                  </a:extLst>
                </p:cNvPr>
                <p:cNvSpPr>
                  <a:spLocks/>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7" name="Freeform 138">
                  <a:extLst>
                    <a:ext uri="{FF2B5EF4-FFF2-40B4-BE49-F238E27FC236}">
                      <a16:creationId xmlns:a16="http://schemas.microsoft.com/office/drawing/2014/main" id="{DD09230D-D21F-44B9-AEB7-F72C5D6B4176}"/>
                    </a:ext>
                  </a:extLst>
                </p:cNvPr>
                <p:cNvSpPr>
                  <a:spLocks/>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8" name="Freeform 139">
                  <a:extLst>
                    <a:ext uri="{FF2B5EF4-FFF2-40B4-BE49-F238E27FC236}">
                      <a16:creationId xmlns:a16="http://schemas.microsoft.com/office/drawing/2014/main" id="{1EE2832F-4B64-4DAF-B1EC-84CFDD32CBBF}"/>
                    </a:ext>
                  </a:extLst>
                </p:cNvPr>
                <p:cNvSpPr>
                  <a:spLocks/>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9" name="Freeform 140">
                  <a:extLst>
                    <a:ext uri="{FF2B5EF4-FFF2-40B4-BE49-F238E27FC236}">
                      <a16:creationId xmlns:a16="http://schemas.microsoft.com/office/drawing/2014/main" id="{46203410-4FDF-41EC-A011-068BBADFDD10}"/>
                    </a:ext>
                  </a:extLst>
                </p:cNvPr>
                <p:cNvSpPr>
                  <a:spLocks/>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0" name="Freeform 141">
                  <a:extLst>
                    <a:ext uri="{FF2B5EF4-FFF2-40B4-BE49-F238E27FC236}">
                      <a16:creationId xmlns:a16="http://schemas.microsoft.com/office/drawing/2014/main" id="{CC94AADE-9DB6-4B45-A7A0-CDB6308833FB}"/>
                    </a:ext>
                  </a:extLst>
                </p:cNvPr>
                <p:cNvSpPr>
                  <a:spLocks/>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1" name="Freeform 142">
                  <a:extLst>
                    <a:ext uri="{FF2B5EF4-FFF2-40B4-BE49-F238E27FC236}">
                      <a16:creationId xmlns:a16="http://schemas.microsoft.com/office/drawing/2014/main" id="{9010DFEF-5A6A-41EC-A8BB-9BBCF005CB0C}"/>
                    </a:ext>
                  </a:extLst>
                </p:cNvPr>
                <p:cNvSpPr>
                  <a:spLocks/>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2" name="Freeform 143">
                  <a:extLst>
                    <a:ext uri="{FF2B5EF4-FFF2-40B4-BE49-F238E27FC236}">
                      <a16:creationId xmlns:a16="http://schemas.microsoft.com/office/drawing/2014/main" id="{31D69DE9-6EAF-4049-B79F-10810812EF78}"/>
                    </a:ext>
                  </a:extLst>
                </p:cNvPr>
                <p:cNvSpPr>
                  <a:spLocks/>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3" name="Freeform 144">
                  <a:extLst>
                    <a:ext uri="{FF2B5EF4-FFF2-40B4-BE49-F238E27FC236}">
                      <a16:creationId xmlns:a16="http://schemas.microsoft.com/office/drawing/2014/main" id="{911CFC42-F8D9-4A5B-B4BA-EE5E07B1FF6B}"/>
                    </a:ext>
                  </a:extLst>
                </p:cNvPr>
                <p:cNvSpPr>
                  <a:spLocks/>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4" name="Freeform 145">
                  <a:extLst>
                    <a:ext uri="{FF2B5EF4-FFF2-40B4-BE49-F238E27FC236}">
                      <a16:creationId xmlns:a16="http://schemas.microsoft.com/office/drawing/2014/main" id="{CD405D6C-237B-4B04-8756-31EBD87D1284}"/>
                    </a:ext>
                  </a:extLst>
                </p:cNvPr>
                <p:cNvSpPr>
                  <a:spLocks/>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5" name="Freeform 146">
                  <a:extLst>
                    <a:ext uri="{FF2B5EF4-FFF2-40B4-BE49-F238E27FC236}">
                      <a16:creationId xmlns:a16="http://schemas.microsoft.com/office/drawing/2014/main" id="{E2E30B12-5D8F-4C60-9B40-61B98282B738}"/>
                    </a:ext>
                  </a:extLst>
                </p:cNvPr>
                <p:cNvSpPr>
                  <a:spLocks/>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6" name="Freeform 147">
                  <a:extLst>
                    <a:ext uri="{FF2B5EF4-FFF2-40B4-BE49-F238E27FC236}">
                      <a16:creationId xmlns:a16="http://schemas.microsoft.com/office/drawing/2014/main" id="{09227A6D-9BA1-4BE7-9BBA-E9075CF1F532}"/>
                    </a:ext>
                  </a:extLst>
                </p:cNvPr>
                <p:cNvSpPr>
                  <a:spLocks/>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7" name="Freeform 148">
                  <a:extLst>
                    <a:ext uri="{FF2B5EF4-FFF2-40B4-BE49-F238E27FC236}">
                      <a16:creationId xmlns:a16="http://schemas.microsoft.com/office/drawing/2014/main" id="{3D1A9EBB-2E5B-4DD9-9E0E-28488D058D0A}"/>
                    </a:ext>
                  </a:extLst>
                </p:cNvPr>
                <p:cNvSpPr>
                  <a:spLocks/>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8" name="Freeform 149">
                  <a:extLst>
                    <a:ext uri="{FF2B5EF4-FFF2-40B4-BE49-F238E27FC236}">
                      <a16:creationId xmlns:a16="http://schemas.microsoft.com/office/drawing/2014/main" id="{5F38F502-C655-4822-AEEF-FD455C89620D}"/>
                    </a:ext>
                  </a:extLst>
                </p:cNvPr>
                <p:cNvSpPr>
                  <a:spLocks/>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9" name="Freeform 150">
                  <a:extLst>
                    <a:ext uri="{FF2B5EF4-FFF2-40B4-BE49-F238E27FC236}">
                      <a16:creationId xmlns:a16="http://schemas.microsoft.com/office/drawing/2014/main" id="{A444A1B7-B3E3-444D-A0CD-C5A92E25F5C4}"/>
                    </a:ext>
                  </a:extLst>
                </p:cNvPr>
                <p:cNvSpPr>
                  <a:spLocks/>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0" name="Freeform 151">
                  <a:extLst>
                    <a:ext uri="{FF2B5EF4-FFF2-40B4-BE49-F238E27FC236}">
                      <a16:creationId xmlns:a16="http://schemas.microsoft.com/office/drawing/2014/main" id="{B37C548F-FA37-4B7F-AE9B-84378CB76BA4}"/>
                    </a:ext>
                  </a:extLst>
                </p:cNvPr>
                <p:cNvSpPr>
                  <a:spLocks/>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1" name="Freeform 152">
                  <a:extLst>
                    <a:ext uri="{FF2B5EF4-FFF2-40B4-BE49-F238E27FC236}">
                      <a16:creationId xmlns:a16="http://schemas.microsoft.com/office/drawing/2014/main" id="{D2DF1421-0889-44F5-AFA1-4E6746997909}"/>
                    </a:ext>
                  </a:extLst>
                </p:cNvPr>
                <p:cNvSpPr>
                  <a:spLocks/>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2" name="Freeform 153">
                  <a:extLst>
                    <a:ext uri="{FF2B5EF4-FFF2-40B4-BE49-F238E27FC236}">
                      <a16:creationId xmlns:a16="http://schemas.microsoft.com/office/drawing/2014/main" id="{3C083127-5B4D-423C-A190-36E5D9A78BDF}"/>
                    </a:ext>
                  </a:extLst>
                </p:cNvPr>
                <p:cNvSpPr>
                  <a:spLocks/>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3" name="Freeform 154">
                  <a:extLst>
                    <a:ext uri="{FF2B5EF4-FFF2-40B4-BE49-F238E27FC236}">
                      <a16:creationId xmlns:a16="http://schemas.microsoft.com/office/drawing/2014/main" id="{C4B625DC-FD0A-4962-BCB7-7D79C62FE884}"/>
                    </a:ext>
                  </a:extLst>
                </p:cNvPr>
                <p:cNvSpPr>
                  <a:spLocks/>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4" name="Freeform 155">
                  <a:extLst>
                    <a:ext uri="{FF2B5EF4-FFF2-40B4-BE49-F238E27FC236}">
                      <a16:creationId xmlns:a16="http://schemas.microsoft.com/office/drawing/2014/main" id="{659A4CE5-27CB-4B19-A06D-053DFA8EA043}"/>
                    </a:ext>
                  </a:extLst>
                </p:cNvPr>
                <p:cNvSpPr>
                  <a:spLocks/>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5" name="Freeform 156">
                  <a:extLst>
                    <a:ext uri="{FF2B5EF4-FFF2-40B4-BE49-F238E27FC236}">
                      <a16:creationId xmlns:a16="http://schemas.microsoft.com/office/drawing/2014/main" id="{38C5E7A9-A34B-4AC4-83C6-B308316905A8}"/>
                    </a:ext>
                  </a:extLst>
                </p:cNvPr>
                <p:cNvSpPr>
                  <a:spLocks/>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6" name="Freeform 157">
                  <a:extLst>
                    <a:ext uri="{FF2B5EF4-FFF2-40B4-BE49-F238E27FC236}">
                      <a16:creationId xmlns:a16="http://schemas.microsoft.com/office/drawing/2014/main" id="{392B9C62-DF80-4A2D-B628-0B338FDEF921}"/>
                    </a:ext>
                  </a:extLst>
                </p:cNvPr>
                <p:cNvSpPr>
                  <a:spLocks/>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7" name="Freeform 158">
                  <a:extLst>
                    <a:ext uri="{FF2B5EF4-FFF2-40B4-BE49-F238E27FC236}">
                      <a16:creationId xmlns:a16="http://schemas.microsoft.com/office/drawing/2014/main" id="{16936423-D3ED-4A48-8347-C8F2F344278E}"/>
                    </a:ext>
                  </a:extLst>
                </p:cNvPr>
                <p:cNvSpPr>
                  <a:spLocks/>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8" name="Freeform 159">
                  <a:extLst>
                    <a:ext uri="{FF2B5EF4-FFF2-40B4-BE49-F238E27FC236}">
                      <a16:creationId xmlns:a16="http://schemas.microsoft.com/office/drawing/2014/main" id="{D50753F0-94F7-4125-9F68-164CE9A26FE1}"/>
                    </a:ext>
                  </a:extLst>
                </p:cNvPr>
                <p:cNvSpPr>
                  <a:spLocks/>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9" name="Freeform 160">
                  <a:extLst>
                    <a:ext uri="{FF2B5EF4-FFF2-40B4-BE49-F238E27FC236}">
                      <a16:creationId xmlns:a16="http://schemas.microsoft.com/office/drawing/2014/main" id="{9ED7527C-094A-49F7-B3A1-958931EFBF54}"/>
                    </a:ext>
                  </a:extLst>
                </p:cNvPr>
                <p:cNvSpPr>
                  <a:spLocks/>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0" name="Freeform 161">
                  <a:extLst>
                    <a:ext uri="{FF2B5EF4-FFF2-40B4-BE49-F238E27FC236}">
                      <a16:creationId xmlns:a16="http://schemas.microsoft.com/office/drawing/2014/main" id="{01D595F2-1654-4C03-9C88-9601EF9651D8}"/>
                    </a:ext>
                  </a:extLst>
                </p:cNvPr>
                <p:cNvSpPr>
                  <a:spLocks/>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1" name="Freeform 162">
                  <a:extLst>
                    <a:ext uri="{FF2B5EF4-FFF2-40B4-BE49-F238E27FC236}">
                      <a16:creationId xmlns:a16="http://schemas.microsoft.com/office/drawing/2014/main" id="{80A61D78-50B6-41F2-A2A2-7931B5D51CE6}"/>
                    </a:ext>
                  </a:extLst>
                </p:cNvPr>
                <p:cNvSpPr>
                  <a:spLocks/>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2" name="Freeform 164">
                  <a:extLst>
                    <a:ext uri="{FF2B5EF4-FFF2-40B4-BE49-F238E27FC236}">
                      <a16:creationId xmlns:a16="http://schemas.microsoft.com/office/drawing/2014/main" id="{9C456E3E-C842-44B9-B41D-B7DED434B128}"/>
                    </a:ext>
                  </a:extLst>
                </p:cNvPr>
                <p:cNvSpPr>
                  <a:spLocks/>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3" name="Freeform 165">
                  <a:extLst>
                    <a:ext uri="{FF2B5EF4-FFF2-40B4-BE49-F238E27FC236}">
                      <a16:creationId xmlns:a16="http://schemas.microsoft.com/office/drawing/2014/main" id="{BBC09700-46B6-4717-B3F4-845BE6EFDB3A}"/>
                    </a:ext>
                  </a:extLst>
                </p:cNvPr>
                <p:cNvSpPr>
                  <a:spLocks/>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4" name="Freeform 166">
                  <a:extLst>
                    <a:ext uri="{FF2B5EF4-FFF2-40B4-BE49-F238E27FC236}">
                      <a16:creationId xmlns:a16="http://schemas.microsoft.com/office/drawing/2014/main" id="{804D47A6-E091-4F2E-9B6F-D58BBBDCD305}"/>
                    </a:ext>
                  </a:extLst>
                </p:cNvPr>
                <p:cNvSpPr>
                  <a:spLocks/>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5" name="Freeform 167">
                  <a:extLst>
                    <a:ext uri="{FF2B5EF4-FFF2-40B4-BE49-F238E27FC236}">
                      <a16:creationId xmlns:a16="http://schemas.microsoft.com/office/drawing/2014/main" id="{AE4CC26D-DDD7-4212-8995-AD86680CFC88}"/>
                    </a:ext>
                  </a:extLst>
                </p:cNvPr>
                <p:cNvSpPr>
                  <a:spLocks/>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6" name="Freeform 168">
                  <a:extLst>
                    <a:ext uri="{FF2B5EF4-FFF2-40B4-BE49-F238E27FC236}">
                      <a16:creationId xmlns:a16="http://schemas.microsoft.com/office/drawing/2014/main" id="{685BC1DB-60B5-4F5A-A8AE-F9605B941BBD}"/>
                    </a:ext>
                  </a:extLst>
                </p:cNvPr>
                <p:cNvSpPr>
                  <a:spLocks/>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7" name="Freeform 169">
                  <a:extLst>
                    <a:ext uri="{FF2B5EF4-FFF2-40B4-BE49-F238E27FC236}">
                      <a16:creationId xmlns:a16="http://schemas.microsoft.com/office/drawing/2014/main" id="{3B6BB9F7-904A-4881-9B05-AE04191B1C0D}"/>
                    </a:ext>
                  </a:extLst>
                </p:cNvPr>
                <p:cNvSpPr>
                  <a:spLocks/>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8" name="Freeform 170">
                  <a:extLst>
                    <a:ext uri="{FF2B5EF4-FFF2-40B4-BE49-F238E27FC236}">
                      <a16:creationId xmlns:a16="http://schemas.microsoft.com/office/drawing/2014/main" id="{01045B1F-7A40-4750-BA33-D6A4D0326E37}"/>
                    </a:ext>
                  </a:extLst>
                </p:cNvPr>
                <p:cNvSpPr>
                  <a:spLocks/>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9" name="Freeform 171">
                  <a:extLst>
                    <a:ext uri="{FF2B5EF4-FFF2-40B4-BE49-F238E27FC236}">
                      <a16:creationId xmlns:a16="http://schemas.microsoft.com/office/drawing/2014/main" id="{542512F1-2ADF-42BA-9E10-B555D3B4CEB6}"/>
                    </a:ext>
                  </a:extLst>
                </p:cNvPr>
                <p:cNvSpPr>
                  <a:spLocks/>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a:solidFill>
                      <a:schemeClr val="tx1">
                        <a:lumMod val="85000"/>
                        <a:lumOff val="15000"/>
                      </a:schemeClr>
                    </a:solidFill>
                    <a:latin typeface="Raleway" panose="020B0503030101060003" pitchFamily="34" charset="-94"/>
                    <a:cs typeface="Segoe UI" panose="020B0502040204020203" pitchFamily="34" charset="0"/>
                  </a:endParaRPr>
                </a:p>
              </p:txBody>
            </p:sp>
          </p:grpSp>
        </p:grpSp>
        <p:sp>
          <p:nvSpPr>
            <p:cNvPr id="590" name="TextBox 589">
              <a:extLst>
                <a:ext uri="{FF2B5EF4-FFF2-40B4-BE49-F238E27FC236}">
                  <a16:creationId xmlns:a16="http://schemas.microsoft.com/office/drawing/2014/main" id="{9E0FE53F-2D7B-416D-9D01-25B91F4FDACE}"/>
                </a:ext>
              </a:extLst>
            </p:cNvPr>
            <p:cNvSpPr txBox="1"/>
            <p:nvPr/>
          </p:nvSpPr>
          <p:spPr>
            <a:xfrm>
              <a:off x="7464191" y="4876528"/>
              <a:ext cx="1531910" cy="270415"/>
            </a:xfrm>
            <a:prstGeom prst="rect">
              <a:avLst/>
            </a:prstGeom>
            <a:noFill/>
          </p:spPr>
          <p:txBody>
            <a:bodyPr wrap="square" rtlCol="0">
              <a:spAutoFit/>
            </a:bodyPr>
            <a:lstStyle/>
            <a:p>
              <a:r>
                <a:rPr lang="en-CA" sz="20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Dublin, Ireland</a:t>
              </a:r>
              <a:endParaRPr lang="tr-TR" sz="20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1" name="TextBox 590">
              <a:extLst>
                <a:ext uri="{FF2B5EF4-FFF2-40B4-BE49-F238E27FC236}">
                  <a16:creationId xmlns:a16="http://schemas.microsoft.com/office/drawing/2014/main" id="{BECDE9A8-E60B-4AB7-9F38-1B93A021EC75}"/>
                </a:ext>
              </a:extLst>
            </p:cNvPr>
            <p:cNvSpPr txBox="1"/>
            <p:nvPr/>
          </p:nvSpPr>
          <p:spPr>
            <a:xfrm>
              <a:off x="8562999" y="5478181"/>
              <a:ext cx="1850546" cy="270415"/>
            </a:xfrm>
            <a:prstGeom prst="rect">
              <a:avLst/>
            </a:prstGeom>
            <a:noFill/>
          </p:spPr>
          <p:txBody>
            <a:bodyPr wrap="square" rtlCol="0">
              <a:spAutoFit/>
            </a:bodyPr>
            <a:lstStyle/>
            <a:p>
              <a:pPr algn="ctr"/>
              <a:r>
                <a:rPr lang="en-CA" sz="200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Ahmedabad, India</a:t>
              </a:r>
              <a:endParaRPr lang="tr-TR" sz="200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2" name="TextBox 591">
              <a:extLst>
                <a:ext uri="{FF2B5EF4-FFF2-40B4-BE49-F238E27FC236}">
                  <a16:creationId xmlns:a16="http://schemas.microsoft.com/office/drawing/2014/main" id="{BCDAD3D6-BE14-444A-A254-030CC5DA4223}"/>
                </a:ext>
              </a:extLst>
            </p:cNvPr>
            <p:cNvSpPr txBox="1"/>
            <p:nvPr/>
          </p:nvSpPr>
          <p:spPr>
            <a:xfrm>
              <a:off x="4023862" y="5026880"/>
              <a:ext cx="1136190" cy="270415"/>
            </a:xfrm>
            <a:prstGeom prst="rect">
              <a:avLst/>
            </a:prstGeom>
            <a:noFill/>
          </p:spPr>
          <p:txBody>
            <a:bodyPr wrap="square" rtlCol="0">
              <a:spAutoFit/>
            </a:bodyPr>
            <a:lstStyle/>
            <a:p>
              <a:r>
                <a:rPr lang="en-CA" sz="20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Bellevue, WA</a:t>
              </a:r>
              <a:endParaRPr lang="tr-TR" sz="20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3" name="TextBox 592">
              <a:extLst>
                <a:ext uri="{FF2B5EF4-FFF2-40B4-BE49-F238E27FC236}">
                  <a16:creationId xmlns:a16="http://schemas.microsoft.com/office/drawing/2014/main" id="{9038C73B-8295-4605-B0CF-91720A7A3EF2}"/>
                </a:ext>
              </a:extLst>
            </p:cNvPr>
            <p:cNvSpPr txBox="1"/>
            <p:nvPr/>
          </p:nvSpPr>
          <p:spPr>
            <a:xfrm>
              <a:off x="4266602" y="5333112"/>
              <a:ext cx="867466" cy="270415"/>
            </a:xfrm>
            <a:prstGeom prst="rect">
              <a:avLst/>
            </a:prstGeom>
            <a:noFill/>
          </p:spPr>
          <p:txBody>
            <a:bodyPr wrap="square" rtlCol="0">
              <a:spAutoFit/>
            </a:bodyPr>
            <a:lstStyle/>
            <a:p>
              <a:r>
                <a:rPr lang="en-CA" sz="20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Reno, NV</a:t>
              </a:r>
              <a:endParaRPr lang="tr-TR" sz="20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4" name="TextBox 593">
              <a:extLst>
                <a:ext uri="{FF2B5EF4-FFF2-40B4-BE49-F238E27FC236}">
                  <a16:creationId xmlns:a16="http://schemas.microsoft.com/office/drawing/2014/main" id="{2CB579AB-6EC6-4062-927D-EFD3921D6583}"/>
                </a:ext>
              </a:extLst>
            </p:cNvPr>
            <p:cNvSpPr txBox="1"/>
            <p:nvPr/>
          </p:nvSpPr>
          <p:spPr>
            <a:xfrm>
              <a:off x="3884786" y="5636816"/>
              <a:ext cx="1391883" cy="270415"/>
            </a:xfrm>
            <a:prstGeom prst="rect">
              <a:avLst/>
            </a:prstGeom>
            <a:noFill/>
          </p:spPr>
          <p:txBody>
            <a:bodyPr wrap="square" rtlCol="0">
              <a:spAutoFit/>
            </a:bodyPr>
            <a:lstStyle/>
            <a:p>
              <a:r>
                <a:rPr lang="en-CA" sz="20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Los Angeles, CA</a:t>
              </a:r>
              <a:endParaRPr lang="tr-TR" sz="20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96" name="Straight Connector 595">
              <a:extLst>
                <a:ext uri="{FF2B5EF4-FFF2-40B4-BE49-F238E27FC236}">
                  <a16:creationId xmlns:a16="http://schemas.microsoft.com/office/drawing/2014/main" id="{2A286448-84FF-41D3-9780-39E40538BE50}"/>
                </a:ext>
              </a:extLst>
            </p:cNvPr>
            <p:cNvCxnSpPr>
              <a:cxnSpLocks/>
            </p:cNvCxnSpPr>
            <p:nvPr/>
          </p:nvCxnSpPr>
          <p:spPr>
            <a:xfrm flipH="1" flipV="1">
              <a:off x="5130412" y="5165552"/>
              <a:ext cx="217258" cy="160782"/>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0760EC30-8425-4466-9AD8-C10A201D9E99}"/>
                </a:ext>
              </a:extLst>
            </p:cNvPr>
            <p:cNvCxnSpPr>
              <a:cxnSpLocks/>
            </p:cNvCxnSpPr>
            <p:nvPr/>
          </p:nvCxnSpPr>
          <p:spPr>
            <a:xfrm flipH="1">
              <a:off x="5106791" y="5463859"/>
              <a:ext cx="291509" cy="0"/>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5278A864-BD67-4029-9758-532997A33571}"/>
                </a:ext>
              </a:extLst>
            </p:cNvPr>
            <p:cNvCxnSpPr>
              <a:cxnSpLocks/>
            </p:cNvCxnSpPr>
            <p:nvPr/>
          </p:nvCxnSpPr>
          <p:spPr>
            <a:xfrm flipH="1">
              <a:off x="5200928" y="5566061"/>
              <a:ext cx="204063" cy="194184"/>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599" name="Oval 598">
              <a:extLst>
                <a:ext uri="{FF2B5EF4-FFF2-40B4-BE49-F238E27FC236}">
                  <a16:creationId xmlns:a16="http://schemas.microsoft.com/office/drawing/2014/main" id="{CB0A9AB0-AE5D-4700-A7CF-119E823A3C6C}"/>
                </a:ext>
              </a:extLst>
            </p:cNvPr>
            <p:cNvSpPr/>
            <p:nvPr/>
          </p:nvSpPr>
          <p:spPr>
            <a:xfrm>
              <a:off x="5102981" y="5138121"/>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latin typeface="Segoe UI" panose="020B0502040204020203" pitchFamily="34" charset="0"/>
              </a:endParaRPr>
            </a:p>
          </p:txBody>
        </p:sp>
        <p:sp>
          <p:nvSpPr>
            <p:cNvPr id="600" name="Oval 599">
              <a:extLst>
                <a:ext uri="{FF2B5EF4-FFF2-40B4-BE49-F238E27FC236}">
                  <a16:creationId xmlns:a16="http://schemas.microsoft.com/office/drawing/2014/main" id="{4002524F-5726-4D95-8444-B805C30DFC15}"/>
                </a:ext>
              </a:extLst>
            </p:cNvPr>
            <p:cNvSpPr/>
            <p:nvPr/>
          </p:nvSpPr>
          <p:spPr>
            <a:xfrm>
              <a:off x="5075549" y="5436427"/>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latin typeface="Segoe UI" panose="020B0502040204020203" pitchFamily="34" charset="0"/>
              </a:endParaRPr>
            </a:p>
          </p:txBody>
        </p:sp>
        <p:sp>
          <p:nvSpPr>
            <p:cNvPr id="601" name="Oval 600">
              <a:extLst>
                <a:ext uri="{FF2B5EF4-FFF2-40B4-BE49-F238E27FC236}">
                  <a16:creationId xmlns:a16="http://schemas.microsoft.com/office/drawing/2014/main" id="{5F36238D-25EB-4EDB-B4EB-8E3348CBEE79}"/>
                </a:ext>
              </a:extLst>
            </p:cNvPr>
            <p:cNvSpPr/>
            <p:nvPr/>
          </p:nvSpPr>
          <p:spPr>
            <a:xfrm>
              <a:off x="5182119" y="5739808"/>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latin typeface="Segoe UI" panose="020B0502040204020203" pitchFamily="34" charset="0"/>
              </a:endParaRPr>
            </a:p>
          </p:txBody>
        </p:sp>
        <p:cxnSp>
          <p:nvCxnSpPr>
            <p:cNvPr id="602" name="Straight Connector 601">
              <a:extLst>
                <a:ext uri="{FF2B5EF4-FFF2-40B4-BE49-F238E27FC236}">
                  <a16:creationId xmlns:a16="http://schemas.microsoft.com/office/drawing/2014/main" id="{08DC6EEC-8448-479F-8408-AB6DB4829B80}"/>
                </a:ext>
              </a:extLst>
            </p:cNvPr>
            <p:cNvCxnSpPr>
              <a:cxnSpLocks/>
            </p:cNvCxnSpPr>
            <p:nvPr/>
          </p:nvCxnSpPr>
          <p:spPr>
            <a:xfrm flipV="1">
              <a:off x="7241655" y="5025926"/>
              <a:ext cx="220657" cy="162415"/>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603" name="Oval 602">
              <a:extLst>
                <a:ext uri="{FF2B5EF4-FFF2-40B4-BE49-F238E27FC236}">
                  <a16:creationId xmlns:a16="http://schemas.microsoft.com/office/drawing/2014/main" id="{6679BE7B-4015-4451-8FDB-6B2381E476B8}"/>
                </a:ext>
              </a:extLst>
            </p:cNvPr>
            <p:cNvSpPr/>
            <p:nvPr/>
          </p:nvSpPr>
          <p:spPr>
            <a:xfrm rot="5720415">
              <a:off x="7434880" y="4998497"/>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latin typeface="Segoe UI" panose="020B0502040204020203" pitchFamily="34" charset="0"/>
              </a:endParaRPr>
            </a:p>
          </p:txBody>
        </p:sp>
        <p:cxnSp>
          <p:nvCxnSpPr>
            <p:cNvPr id="604" name="Straight Connector 603">
              <a:extLst>
                <a:ext uri="{FF2B5EF4-FFF2-40B4-BE49-F238E27FC236}">
                  <a16:creationId xmlns:a16="http://schemas.microsoft.com/office/drawing/2014/main" id="{60F46251-64EA-48E8-8662-24DCBDF71EEE}"/>
                </a:ext>
              </a:extLst>
            </p:cNvPr>
            <p:cNvCxnSpPr>
              <a:cxnSpLocks/>
            </p:cNvCxnSpPr>
            <p:nvPr/>
          </p:nvCxnSpPr>
          <p:spPr>
            <a:xfrm flipV="1">
              <a:off x="8508910" y="5608764"/>
              <a:ext cx="222433" cy="104333"/>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605" name="Oval 604">
              <a:extLst>
                <a:ext uri="{FF2B5EF4-FFF2-40B4-BE49-F238E27FC236}">
                  <a16:creationId xmlns:a16="http://schemas.microsoft.com/office/drawing/2014/main" id="{B585C9CD-99D3-4EE4-9D5B-05813705939B}"/>
                </a:ext>
              </a:extLst>
            </p:cNvPr>
            <p:cNvSpPr/>
            <p:nvPr/>
          </p:nvSpPr>
          <p:spPr>
            <a:xfrm rot="5720415">
              <a:off x="8703916" y="5588789"/>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latin typeface="Segoe UI" panose="020B0502040204020203" pitchFamily="34" charset="0"/>
              </a:endParaRPr>
            </a:p>
          </p:txBody>
        </p:sp>
      </p:grpSp>
      <p:sp>
        <p:nvSpPr>
          <p:cNvPr id="611" name="TextBox 610">
            <a:extLst>
              <a:ext uri="{FF2B5EF4-FFF2-40B4-BE49-F238E27FC236}">
                <a16:creationId xmlns:a16="http://schemas.microsoft.com/office/drawing/2014/main" id="{9564C730-859B-4B87-A83D-A6C77F56F2CD}"/>
              </a:ext>
            </a:extLst>
          </p:cNvPr>
          <p:cNvSpPr txBox="1"/>
          <p:nvPr/>
        </p:nvSpPr>
        <p:spPr>
          <a:xfrm>
            <a:off x="3379244" y="1434182"/>
            <a:ext cx="7871912" cy="1181862"/>
          </a:xfrm>
          <a:prstGeom prst="rect">
            <a:avLst/>
          </a:prstGeom>
          <a:noFill/>
        </p:spPr>
        <p:txBody>
          <a:bodyPr wrap="square" tIns="91440" bIns="91440"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lvl="0" algn="ctr">
              <a:lnSpc>
                <a:spcPct val="100000"/>
              </a:lnSpc>
            </a:pPr>
            <a:r>
              <a:rPr lang="en-US" sz="1680" b="1">
                <a:solidFill>
                  <a:srgbClr val="0096A9"/>
                </a:solidFill>
                <a:latin typeface="Segoe UI" panose="020B0502040204020203" pitchFamily="34" charset="0"/>
                <a:ea typeface="Calibri" panose="020F0502020204030204" pitchFamily="34" charset="0"/>
                <a:cs typeface="Segoe UI" panose="020B0502040204020203" pitchFamily="34" charset="0"/>
              </a:rPr>
              <a:t>OUR MISSION</a:t>
            </a:r>
          </a:p>
          <a:p>
            <a:pPr lvl="0" algn="ctr">
              <a:lnSpc>
                <a:spcPct val="100000"/>
              </a:lnSpc>
            </a:pPr>
            <a:r>
              <a:rPr lang="en-US" sz="2400" i="1">
                <a:solidFill>
                  <a:prstClr val="black"/>
                </a:solidFill>
                <a:latin typeface="+mj-lt"/>
                <a:ea typeface="Calibri" panose="020F0502020204030204" pitchFamily="34" charset="0"/>
                <a:cs typeface="Segoe UI" panose="020B0502040204020203" pitchFamily="34" charset="0"/>
              </a:rPr>
              <a:t>“Become the best at applying solutions and services to positively impact people.”</a:t>
            </a:r>
          </a:p>
        </p:txBody>
      </p:sp>
      <p:pic>
        <p:nvPicPr>
          <p:cNvPr id="6" name="Picture 5">
            <a:extLst>
              <a:ext uri="{FF2B5EF4-FFF2-40B4-BE49-F238E27FC236}">
                <a16:creationId xmlns:a16="http://schemas.microsoft.com/office/drawing/2014/main" id="{E211C30C-4C02-DE43-BD7C-58C0AFF3F9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0502" y="2360892"/>
            <a:ext cx="935790" cy="935790"/>
          </a:xfrm>
          <a:prstGeom prst="rect">
            <a:avLst/>
          </a:prstGeom>
        </p:spPr>
      </p:pic>
      <p:pic>
        <p:nvPicPr>
          <p:cNvPr id="8" name="Picture 7">
            <a:extLst>
              <a:ext uri="{FF2B5EF4-FFF2-40B4-BE49-F238E27FC236}">
                <a16:creationId xmlns:a16="http://schemas.microsoft.com/office/drawing/2014/main" id="{408D5ECD-3A32-084D-AC27-6C04887EDB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7060" y="3677046"/>
            <a:ext cx="902672" cy="902672"/>
          </a:xfrm>
          <a:prstGeom prst="rect">
            <a:avLst/>
          </a:prstGeom>
        </p:spPr>
      </p:pic>
      <p:sp>
        <p:nvSpPr>
          <p:cNvPr id="9" name="Rectangle 8">
            <a:extLst>
              <a:ext uri="{FF2B5EF4-FFF2-40B4-BE49-F238E27FC236}">
                <a16:creationId xmlns:a16="http://schemas.microsoft.com/office/drawing/2014/main" id="{C0A9262C-7F3E-AB4B-B1EA-4DB0D01A623A}"/>
              </a:ext>
            </a:extLst>
          </p:cNvPr>
          <p:cNvSpPr/>
          <p:nvPr/>
        </p:nvSpPr>
        <p:spPr>
          <a:xfrm>
            <a:off x="12671880" y="2374741"/>
            <a:ext cx="931665" cy="461665"/>
          </a:xfrm>
          <a:prstGeom prst="rect">
            <a:avLst/>
          </a:prstGeom>
        </p:spPr>
        <p:txBody>
          <a:bodyPr wrap="none">
            <a:spAutoFit/>
          </a:bodyPr>
          <a:lstStyle/>
          <a:p>
            <a:pPr lvl="0" algn="ctr">
              <a:lnSpc>
                <a:spcPct val="100000"/>
              </a:lnSpc>
            </a:pPr>
            <a:r>
              <a:rPr lang="en-US" sz="2400" b="1">
                <a:solidFill>
                  <a:srgbClr val="0096A9"/>
                </a:solidFill>
                <a:latin typeface="Segoe UI" panose="020B0502040204020203" pitchFamily="34" charset="0"/>
                <a:ea typeface="Calibri" panose="020F0502020204030204" pitchFamily="34" charset="0"/>
                <a:cs typeface="Segoe UI" panose="020B0502040204020203" pitchFamily="34" charset="0"/>
              </a:rPr>
              <a:t>300+</a:t>
            </a:r>
          </a:p>
        </p:txBody>
      </p:sp>
      <p:sp>
        <p:nvSpPr>
          <p:cNvPr id="207" name="Rectangle 206">
            <a:extLst>
              <a:ext uri="{FF2B5EF4-FFF2-40B4-BE49-F238E27FC236}">
                <a16:creationId xmlns:a16="http://schemas.microsoft.com/office/drawing/2014/main" id="{35FC178E-DE0C-E146-8893-B337DA7F13E7}"/>
              </a:ext>
            </a:extLst>
          </p:cNvPr>
          <p:cNvSpPr/>
          <p:nvPr/>
        </p:nvSpPr>
        <p:spPr>
          <a:xfrm>
            <a:off x="12753205" y="3739925"/>
            <a:ext cx="805029" cy="461665"/>
          </a:xfrm>
          <a:prstGeom prst="rect">
            <a:avLst/>
          </a:prstGeom>
        </p:spPr>
        <p:txBody>
          <a:bodyPr wrap="none">
            <a:spAutoFit/>
          </a:bodyPr>
          <a:lstStyle/>
          <a:p>
            <a:pPr lvl="0" algn="ctr">
              <a:lnSpc>
                <a:spcPct val="100000"/>
              </a:lnSpc>
            </a:pPr>
            <a:r>
              <a:rPr lang="en-US" sz="2400" b="1">
                <a:solidFill>
                  <a:srgbClr val="0096A9"/>
                </a:solidFill>
                <a:latin typeface="Segoe UI" panose="020B0502040204020203" pitchFamily="34" charset="0"/>
                <a:ea typeface="Calibri" panose="020F0502020204030204" pitchFamily="34" charset="0"/>
                <a:cs typeface="Segoe UI" panose="020B0502040204020203" pitchFamily="34" charset="0"/>
              </a:rPr>
              <a:t>98%</a:t>
            </a:r>
          </a:p>
        </p:txBody>
      </p:sp>
      <p:sp>
        <p:nvSpPr>
          <p:cNvPr id="208" name="TextBox 207">
            <a:extLst>
              <a:ext uri="{FF2B5EF4-FFF2-40B4-BE49-F238E27FC236}">
                <a16:creationId xmlns:a16="http://schemas.microsoft.com/office/drawing/2014/main" id="{3A82E340-67CF-FC47-A047-12206C92641B}"/>
              </a:ext>
            </a:extLst>
          </p:cNvPr>
          <p:cNvSpPr txBox="1"/>
          <p:nvPr/>
        </p:nvSpPr>
        <p:spPr>
          <a:xfrm>
            <a:off x="12566575" y="2751989"/>
            <a:ext cx="1487182" cy="584775"/>
          </a:xfrm>
          <a:prstGeom prst="rect">
            <a:avLst/>
          </a:prstGeom>
          <a:noFill/>
        </p:spPr>
        <p:txBody>
          <a:bodyPr wrap="square" rtlCol="0">
            <a:spAutoFit/>
          </a:bodyPr>
          <a:lstStyle/>
          <a:p>
            <a:r>
              <a:rPr lang="en-CA" sz="16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Employees globally</a:t>
            </a:r>
            <a:endParaRPr lang="tr-TR" sz="16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9" name="TextBox 208">
            <a:extLst>
              <a:ext uri="{FF2B5EF4-FFF2-40B4-BE49-F238E27FC236}">
                <a16:creationId xmlns:a16="http://schemas.microsoft.com/office/drawing/2014/main" id="{EEB9F114-974F-554A-9454-098A72EDC5E2}"/>
              </a:ext>
            </a:extLst>
          </p:cNvPr>
          <p:cNvSpPr txBox="1"/>
          <p:nvPr/>
        </p:nvSpPr>
        <p:spPr>
          <a:xfrm>
            <a:off x="12566575" y="4099528"/>
            <a:ext cx="1487182" cy="584775"/>
          </a:xfrm>
          <a:prstGeom prst="rect">
            <a:avLst/>
          </a:prstGeom>
          <a:noFill/>
        </p:spPr>
        <p:txBody>
          <a:bodyPr wrap="square" rtlCol="0">
            <a:spAutoFit/>
          </a:bodyPr>
          <a:lstStyle/>
          <a:p>
            <a:r>
              <a:rPr lang="en-CA" sz="16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Customer Satisfaction</a:t>
            </a:r>
            <a:endParaRPr lang="tr-TR" sz="16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FC769BC6-FFDA-D646-81E3-39AE5DD30742}"/>
              </a:ext>
            </a:extLst>
          </p:cNvPr>
          <p:cNvPicPr>
            <a:picLocks noChangeAspect="1"/>
          </p:cNvPicPr>
          <p:nvPr/>
        </p:nvPicPr>
        <p:blipFill rotWithShape="1">
          <a:blip r:embed="rId5"/>
          <a:srcRect t="59930"/>
          <a:stretch/>
        </p:blipFill>
        <p:spPr>
          <a:xfrm>
            <a:off x="11096791" y="7267081"/>
            <a:ext cx="3076409" cy="674966"/>
          </a:xfrm>
          <a:prstGeom prst="rect">
            <a:avLst/>
          </a:prstGeom>
          <a:solidFill>
            <a:schemeClr val="bg1"/>
          </a:solidFill>
        </p:spPr>
      </p:pic>
      <p:sp>
        <p:nvSpPr>
          <p:cNvPr id="4" name="Rectangle 3">
            <a:extLst>
              <a:ext uri="{FF2B5EF4-FFF2-40B4-BE49-F238E27FC236}">
                <a16:creationId xmlns:a16="http://schemas.microsoft.com/office/drawing/2014/main" id="{3B8520BE-8F8E-4C72-93C4-E47597388B09}"/>
              </a:ext>
            </a:extLst>
          </p:cNvPr>
          <p:cNvSpPr/>
          <p:nvPr/>
        </p:nvSpPr>
        <p:spPr>
          <a:xfrm>
            <a:off x="11945608" y="6362173"/>
            <a:ext cx="866243" cy="975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FFF8C2CA-4487-4B3A-B923-8597B9A839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16488" y="4957682"/>
            <a:ext cx="893243" cy="893243"/>
          </a:xfrm>
          <a:prstGeom prst="rect">
            <a:avLst/>
          </a:prstGeom>
        </p:spPr>
      </p:pic>
      <p:sp>
        <p:nvSpPr>
          <p:cNvPr id="205" name="Rectangle 204">
            <a:extLst>
              <a:ext uri="{FF2B5EF4-FFF2-40B4-BE49-F238E27FC236}">
                <a16:creationId xmlns:a16="http://schemas.microsoft.com/office/drawing/2014/main" id="{0AAFD8B9-9CE6-4747-8A0C-789177971981}"/>
              </a:ext>
            </a:extLst>
          </p:cNvPr>
          <p:cNvSpPr/>
          <p:nvPr/>
        </p:nvSpPr>
        <p:spPr>
          <a:xfrm>
            <a:off x="12800480" y="4918267"/>
            <a:ext cx="537327" cy="461665"/>
          </a:xfrm>
          <a:prstGeom prst="rect">
            <a:avLst/>
          </a:prstGeom>
        </p:spPr>
        <p:txBody>
          <a:bodyPr wrap="none">
            <a:spAutoFit/>
          </a:bodyPr>
          <a:lstStyle/>
          <a:p>
            <a:r>
              <a:rPr lang="en-US" sz="2400" b="1">
                <a:solidFill>
                  <a:srgbClr val="0096A9"/>
                </a:solidFill>
                <a:latin typeface="Segoe UI" panose="020B0502040204020203" pitchFamily="34" charset="0"/>
                <a:ea typeface="Calibri" panose="020F0502020204030204" pitchFamily="34" charset="0"/>
                <a:cs typeface="Segoe UI" panose="020B0502040204020203" pitchFamily="34" charset="0"/>
              </a:rPr>
              <a:t>16</a:t>
            </a:r>
            <a:endParaRPr lang="en-US" sz="1600"/>
          </a:p>
        </p:txBody>
      </p:sp>
      <p:sp>
        <p:nvSpPr>
          <p:cNvPr id="206" name="Rectangle 205">
            <a:extLst>
              <a:ext uri="{FF2B5EF4-FFF2-40B4-BE49-F238E27FC236}">
                <a16:creationId xmlns:a16="http://schemas.microsoft.com/office/drawing/2014/main" id="{D706C8D0-58B9-4F45-99B2-7F2A50EEA181}"/>
              </a:ext>
            </a:extLst>
          </p:cNvPr>
          <p:cNvSpPr/>
          <p:nvPr/>
        </p:nvSpPr>
        <p:spPr>
          <a:xfrm>
            <a:off x="12671880" y="5284283"/>
            <a:ext cx="1163896" cy="584775"/>
          </a:xfrm>
          <a:prstGeom prst="rect">
            <a:avLst/>
          </a:prstGeom>
        </p:spPr>
        <p:txBody>
          <a:bodyPr wrap="square">
            <a:spAutoFit/>
          </a:bodyPr>
          <a:lstStyle/>
          <a:p>
            <a:r>
              <a:rPr lang="en-CA" sz="16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Years in business</a:t>
            </a:r>
            <a:endParaRPr lang="tr-TR" sz="160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11" name="Group 210">
            <a:extLst>
              <a:ext uri="{FF2B5EF4-FFF2-40B4-BE49-F238E27FC236}">
                <a16:creationId xmlns:a16="http://schemas.microsoft.com/office/drawing/2014/main" id="{5D45D7F8-B7D8-48C9-BE01-A80C33942FC7}"/>
              </a:ext>
            </a:extLst>
          </p:cNvPr>
          <p:cNvGrpSpPr>
            <a:grpSpLocks noChangeAspect="1"/>
          </p:cNvGrpSpPr>
          <p:nvPr/>
        </p:nvGrpSpPr>
        <p:grpSpPr>
          <a:xfrm>
            <a:off x="8880223" y="7397888"/>
            <a:ext cx="2090974" cy="495338"/>
            <a:chOff x="3633217" y="6742212"/>
            <a:chExt cx="3604020" cy="853768"/>
          </a:xfrm>
        </p:grpSpPr>
        <p:pic>
          <p:nvPicPr>
            <p:cNvPr id="212" name="Picture 4" descr="Image result for tableau partner logo">
              <a:extLst>
                <a:ext uri="{FF2B5EF4-FFF2-40B4-BE49-F238E27FC236}">
                  <a16:creationId xmlns:a16="http://schemas.microsoft.com/office/drawing/2014/main" id="{AD2626EF-65A4-40BF-A7B3-81C471D7FC7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7181"/>
            <a:stretch/>
          </p:blipFill>
          <p:spPr bwMode="auto">
            <a:xfrm>
              <a:off x="3633217" y="6742212"/>
              <a:ext cx="822406" cy="853768"/>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4" descr="Image result for tableau partner logo">
              <a:extLst>
                <a:ext uri="{FF2B5EF4-FFF2-40B4-BE49-F238E27FC236}">
                  <a16:creationId xmlns:a16="http://schemas.microsoft.com/office/drawing/2014/main" id="{E36EABFA-7109-4CA1-B9BB-68EF3484B280}"/>
                </a:ext>
              </a:extLst>
            </p:cNvPr>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l="23456"/>
            <a:stretch/>
          </p:blipFill>
          <p:spPr bwMode="auto">
            <a:xfrm>
              <a:off x="4478593" y="6742212"/>
              <a:ext cx="2758644" cy="8537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361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AB49-0687-42D1-BB44-34FBE8B9F7AE}"/>
              </a:ext>
            </a:extLst>
          </p:cNvPr>
          <p:cNvSpPr>
            <a:spLocks noGrp="1"/>
          </p:cNvSpPr>
          <p:nvPr>
            <p:ph type="title"/>
          </p:nvPr>
        </p:nvSpPr>
        <p:spPr/>
        <p:txBody>
          <a:bodyPr/>
          <a:lstStyle/>
          <a:p>
            <a:r>
              <a:rPr lang="en-US"/>
              <a:t>Why Affirma?</a:t>
            </a:r>
          </a:p>
        </p:txBody>
      </p:sp>
      <p:sp>
        <p:nvSpPr>
          <p:cNvPr id="18" name="Title 5">
            <a:extLst>
              <a:ext uri="{FF2B5EF4-FFF2-40B4-BE49-F238E27FC236}">
                <a16:creationId xmlns:a16="http://schemas.microsoft.com/office/drawing/2014/main" id="{623ACD77-9042-4C41-8D52-629E05535AA6}"/>
              </a:ext>
            </a:extLst>
          </p:cNvPr>
          <p:cNvSpPr txBox="1">
            <a:spLocks/>
          </p:cNvSpPr>
          <p:nvPr/>
        </p:nvSpPr>
        <p:spPr>
          <a:xfrm>
            <a:off x="457201" y="1735570"/>
            <a:ext cx="3474720" cy="132701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defTabSz="1097280">
              <a:defRPr/>
            </a:pPr>
            <a:r>
              <a:rPr lang="en-US" sz="4320">
                <a:solidFill>
                  <a:srgbClr val="0096A9"/>
                </a:solidFill>
                <a:latin typeface="Segoe UI Light"/>
              </a:rPr>
              <a:t>Customer satisfaction</a:t>
            </a:r>
          </a:p>
        </p:txBody>
      </p:sp>
      <p:sp>
        <p:nvSpPr>
          <p:cNvPr id="19" name="Title 5">
            <a:extLst>
              <a:ext uri="{FF2B5EF4-FFF2-40B4-BE49-F238E27FC236}">
                <a16:creationId xmlns:a16="http://schemas.microsoft.com/office/drawing/2014/main" id="{8F1C83D2-9889-497E-A6A7-B43DA5FAAD56}"/>
              </a:ext>
            </a:extLst>
          </p:cNvPr>
          <p:cNvSpPr txBox="1">
            <a:spLocks/>
          </p:cNvSpPr>
          <p:nvPr/>
        </p:nvSpPr>
        <p:spPr>
          <a:xfrm>
            <a:off x="5075801" y="1735570"/>
            <a:ext cx="4754880" cy="132701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defTabSz="1097280">
              <a:defRPr/>
            </a:pPr>
            <a:r>
              <a:rPr lang="en-US" sz="4320">
                <a:solidFill>
                  <a:srgbClr val="0096A9"/>
                </a:solidFill>
                <a:latin typeface="Segoe UI Light"/>
              </a:rPr>
              <a:t>Breadth &amp; Depth of Experience</a:t>
            </a:r>
          </a:p>
        </p:txBody>
      </p:sp>
      <p:sp>
        <p:nvSpPr>
          <p:cNvPr id="21" name="TextBox 20">
            <a:extLst>
              <a:ext uri="{FF2B5EF4-FFF2-40B4-BE49-F238E27FC236}">
                <a16:creationId xmlns:a16="http://schemas.microsoft.com/office/drawing/2014/main" id="{28C63824-C8E6-44E1-B903-34BC3BC3C17F}"/>
              </a:ext>
            </a:extLst>
          </p:cNvPr>
          <p:cNvSpPr txBox="1"/>
          <p:nvPr/>
        </p:nvSpPr>
        <p:spPr>
          <a:xfrm>
            <a:off x="457200" y="3216536"/>
            <a:ext cx="3635828" cy="1015663"/>
          </a:xfrm>
          <a:prstGeom prst="rect">
            <a:avLst/>
          </a:prstGeom>
          <a:noFill/>
        </p:spPr>
        <p:txBody>
          <a:bodyPr wrap="square"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00000"/>
              </a:lnSpc>
            </a:pPr>
            <a:r>
              <a:rPr lang="en-US" sz="2000"/>
              <a:t>Our CEO, executives, project managers, developers, testers, &amp; account managers</a:t>
            </a:r>
          </a:p>
        </p:txBody>
      </p:sp>
      <p:pic>
        <p:nvPicPr>
          <p:cNvPr id="13" name="Picture 12">
            <a:extLst>
              <a:ext uri="{FF2B5EF4-FFF2-40B4-BE49-F238E27FC236}">
                <a16:creationId xmlns:a16="http://schemas.microsoft.com/office/drawing/2014/main" id="{A267D830-2E77-DD4E-A373-2B43F87D1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5098" y="4754532"/>
            <a:ext cx="918383" cy="902672"/>
          </a:xfrm>
          <a:prstGeom prst="rect">
            <a:avLst/>
          </a:prstGeom>
        </p:spPr>
      </p:pic>
      <p:sp>
        <p:nvSpPr>
          <p:cNvPr id="3" name="Rectangle 2">
            <a:extLst>
              <a:ext uri="{FF2B5EF4-FFF2-40B4-BE49-F238E27FC236}">
                <a16:creationId xmlns:a16="http://schemas.microsoft.com/office/drawing/2014/main" id="{5A48AE9E-4BA8-AD41-BBCB-D1704E5BD30A}"/>
              </a:ext>
            </a:extLst>
          </p:cNvPr>
          <p:cNvSpPr/>
          <p:nvPr/>
        </p:nvSpPr>
        <p:spPr>
          <a:xfrm>
            <a:off x="457200" y="6212023"/>
            <a:ext cx="3429001" cy="1015663"/>
          </a:xfrm>
          <a:prstGeom prst="rect">
            <a:avLst/>
          </a:prstGeom>
          <a:noFill/>
        </p:spPr>
        <p:txBody>
          <a:bodyPr wrap="square" rtlCol="0">
            <a:spAutoFit/>
          </a:bodyPr>
          <a:lstStyle/>
          <a:p>
            <a:pPr algn="ctr"/>
            <a:r>
              <a:rPr lang="en-US" sz="2000">
                <a:solidFill>
                  <a:schemeClr val="bg2">
                    <a:lumMod val="25000"/>
                  </a:schemeClr>
                </a:solidFill>
                <a:latin typeface="Segoe UI Semilight" panose="020B0502040204020203" pitchFamily="34" charset="0"/>
                <a:cs typeface="Segoe UI Semilight" panose="020B0502040204020203" pitchFamily="34" charset="0"/>
              </a:rPr>
              <a:t>all have </a:t>
            </a:r>
            <a:r>
              <a:rPr lang="en-US" sz="2000" b="1">
                <a:solidFill>
                  <a:schemeClr val="bg2">
                    <a:lumMod val="25000"/>
                  </a:schemeClr>
                </a:solidFill>
                <a:latin typeface="Segoe UI Semilight" panose="020B0502040204020203" pitchFamily="34" charset="0"/>
                <a:cs typeface="Segoe UI Semilight" panose="020B0502040204020203" pitchFamily="34" charset="0"/>
              </a:rPr>
              <a:t>Customer Satisfaction</a:t>
            </a:r>
            <a:r>
              <a:rPr lang="en-US" sz="2000">
                <a:solidFill>
                  <a:schemeClr val="bg2">
                    <a:lumMod val="25000"/>
                  </a:schemeClr>
                </a:solidFill>
                <a:latin typeface="Segoe UI Semilight" panose="020B0502040204020203" pitchFamily="34" charset="0"/>
                <a:cs typeface="Segoe UI Semilight" panose="020B0502040204020203" pitchFamily="34" charset="0"/>
              </a:rPr>
              <a:t> as the </a:t>
            </a:r>
            <a:r>
              <a:rPr lang="en-US" sz="2000" b="1">
                <a:solidFill>
                  <a:schemeClr val="bg2">
                    <a:lumMod val="25000"/>
                  </a:schemeClr>
                </a:solidFill>
                <a:latin typeface="Segoe UI Semilight" panose="020B0502040204020203" pitchFamily="34" charset="0"/>
                <a:cs typeface="Segoe UI Semilight" panose="020B0502040204020203" pitchFamily="34" charset="0"/>
              </a:rPr>
              <a:t>#1 metric</a:t>
            </a:r>
            <a:r>
              <a:rPr lang="en-US" sz="2000">
                <a:solidFill>
                  <a:schemeClr val="bg2">
                    <a:lumMod val="25000"/>
                  </a:schemeClr>
                </a:solidFill>
                <a:latin typeface="Segoe UI Semilight" panose="020B0502040204020203" pitchFamily="34" charset="0"/>
                <a:cs typeface="Segoe UI Semilight" panose="020B0502040204020203" pitchFamily="34" charset="0"/>
              </a:rPr>
              <a:t> on their scorecard. </a:t>
            </a:r>
          </a:p>
        </p:txBody>
      </p:sp>
      <p:sp>
        <p:nvSpPr>
          <p:cNvPr id="4" name="Oval 3">
            <a:extLst>
              <a:ext uri="{FF2B5EF4-FFF2-40B4-BE49-F238E27FC236}">
                <a16:creationId xmlns:a16="http://schemas.microsoft.com/office/drawing/2014/main" id="{5F4E5176-ED26-4944-B62A-00101B131FF7}"/>
              </a:ext>
            </a:extLst>
          </p:cNvPr>
          <p:cNvSpPr>
            <a:spLocks noChangeAspect="1"/>
          </p:cNvSpPr>
          <p:nvPr/>
        </p:nvSpPr>
        <p:spPr>
          <a:xfrm>
            <a:off x="1415115" y="4490591"/>
            <a:ext cx="1488505" cy="1463040"/>
          </a:xfrm>
          <a:prstGeom prst="ellipse">
            <a:avLst/>
          </a:prstGeom>
          <a:no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7B7AD44-030F-4F66-94AF-673DB73D1EE1}"/>
              </a:ext>
            </a:extLst>
          </p:cNvPr>
          <p:cNvSpPr>
            <a:spLocks noChangeAspect="1"/>
          </p:cNvSpPr>
          <p:nvPr/>
        </p:nvSpPr>
        <p:spPr>
          <a:xfrm>
            <a:off x="5865898" y="4675263"/>
            <a:ext cx="1087454" cy="1087454"/>
          </a:xfrm>
          <a:prstGeom prst="ellipse">
            <a:avLst/>
          </a:prstGeom>
          <a:solidFill>
            <a:schemeClr val="bg1"/>
          </a:solid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A4EE25A-D121-47DA-823D-67FF4357E2D7}"/>
              </a:ext>
            </a:extLst>
          </p:cNvPr>
          <p:cNvSpPr>
            <a:spLocks noChangeAspect="1"/>
          </p:cNvSpPr>
          <p:nvPr/>
        </p:nvSpPr>
        <p:spPr>
          <a:xfrm>
            <a:off x="7903245" y="4675263"/>
            <a:ext cx="1087454" cy="1087454"/>
          </a:xfrm>
          <a:prstGeom prst="ellipse">
            <a:avLst/>
          </a:prstGeom>
          <a:solidFill>
            <a:schemeClr val="bg1"/>
          </a:solid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999B09F-5018-4794-9B34-064D543B3836}"/>
              </a:ext>
            </a:extLst>
          </p:cNvPr>
          <p:cNvSpPr txBox="1"/>
          <p:nvPr/>
        </p:nvSpPr>
        <p:spPr>
          <a:xfrm>
            <a:off x="5075801" y="3216536"/>
            <a:ext cx="4833287" cy="1015663"/>
          </a:xfrm>
          <a:prstGeom prst="rect">
            <a:avLst/>
          </a:prstGeom>
          <a:noFill/>
        </p:spPr>
        <p:txBody>
          <a:bodyPr wrap="square"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00000"/>
              </a:lnSpc>
            </a:pPr>
            <a:r>
              <a:rPr lang="en-US" sz="2000"/>
              <a:t>200+ Software Services team members providing Business Intelligence Consulting, Application Development &amp; Integration</a:t>
            </a:r>
          </a:p>
        </p:txBody>
      </p:sp>
      <p:sp>
        <p:nvSpPr>
          <p:cNvPr id="33" name="Oval 32">
            <a:extLst>
              <a:ext uri="{FF2B5EF4-FFF2-40B4-BE49-F238E27FC236}">
                <a16:creationId xmlns:a16="http://schemas.microsoft.com/office/drawing/2014/main" id="{D62EBD75-B3DF-4430-9D1C-7F26BB9AAE08}"/>
              </a:ext>
            </a:extLst>
          </p:cNvPr>
          <p:cNvSpPr>
            <a:spLocks noChangeAspect="1"/>
          </p:cNvSpPr>
          <p:nvPr/>
        </p:nvSpPr>
        <p:spPr>
          <a:xfrm>
            <a:off x="6732172" y="4395929"/>
            <a:ext cx="1463040" cy="1463040"/>
          </a:xfrm>
          <a:prstGeom prst="ellipse">
            <a:avLst/>
          </a:prstGeom>
          <a:solidFill>
            <a:schemeClr val="bg1"/>
          </a:solid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26C5AA7-4B81-45BA-84B0-A85B2A3FAB5E}"/>
              </a:ext>
            </a:extLst>
          </p:cNvPr>
          <p:cNvSpPr txBox="1"/>
          <p:nvPr/>
        </p:nvSpPr>
        <p:spPr>
          <a:xfrm>
            <a:off x="5051004" y="6212022"/>
            <a:ext cx="4804473" cy="1015663"/>
          </a:xfrm>
          <a:prstGeom prst="rect">
            <a:avLst/>
          </a:prstGeom>
          <a:noFill/>
        </p:spPr>
        <p:txBody>
          <a:bodyPr wrap="square"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00000"/>
              </a:lnSpc>
            </a:pPr>
            <a:r>
              <a:rPr lang="en-US" sz="2000"/>
              <a:t>ETL Design &amp; Development, Report Development &amp; Data Warehousing, Web &amp; Mobile Application Development, </a:t>
            </a:r>
          </a:p>
        </p:txBody>
      </p:sp>
      <p:pic>
        <p:nvPicPr>
          <p:cNvPr id="35" name="Picture 34">
            <a:extLst>
              <a:ext uri="{FF2B5EF4-FFF2-40B4-BE49-F238E27FC236}">
                <a16:creationId xmlns:a16="http://schemas.microsoft.com/office/drawing/2014/main" id="{02F29E3F-847E-46A9-9FD3-E7A0F1DFBE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6208" y="4723389"/>
            <a:ext cx="785047" cy="785047"/>
          </a:xfrm>
          <a:prstGeom prst="rect">
            <a:avLst/>
          </a:prstGeom>
        </p:spPr>
      </p:pic>
      <p:pic>
        <p:nvPicPr>
          <p:cNvPr id="36" name="Picture 35">
            <a:extLst>
              <a:ext uri="{FF2B5EF4-FFF2-40B4-BE49-F238E27FC236}">
                <a16:creationId xmlns:a16="http://schemas.microsoft.com/office/drawing/2014/main" id="{B1CC0A4C-AE73-4E96-89F5-19A2739DD4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235" y="4947580"/>
            <a:ext cx="575509" cy="575509"/>
          </a:xfrm>
          <a:prstGeom prst="rect">
            <a:avLst/>
          </a:prstGeom>
        </p:spPr>
      </p:pic>
      <p:pic>
        <p:nvPicPr>
          <p:cNvPr id="37" name="Picture 36">
            <a:extLst>
              <a:ext uri="{FF2B5EF4-FFF2-40B4-BE49-F238E27FC236}">
                <a16:creationId xmlns:a16="http://schemas.microsoft.com/office/drawing/2014/main" id="{0312239C-1DBA-4D87-A0ED-C6B4CE6324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3244" y="4991527"/>
            <a:ext cx="455529" cy="455529"/>
          </a:xfrm>
          <a:prstGeom prst="rect">
            <a:avLst/>
          </a:prstGeom>
        </p:spPr>
      </p:pic>
      <p:sp>
        <p:nvSpPr>
          <p:cNvPr id="24" name="Title 5">
            <a:extLst>
              <a:ext uri="{FF2B5EF4-FFF2-40B4-BE49-F238E27FC236}">
                <a16:creationId xmlns:a16="http://schemas.microsoft.com/office/drawing/2014/main" id="{CBE726E4-71AA-4396-A640-8FCB99877DF4}"/>
              </a:ext>
            </a:extLst>
          </p:cNvPr>
          <p:cNvSpPr txBox="1">
            <a:spLocks/>
          </p:cNvSpPr>
          <p:nvPr/>
        </p:nvSpPr>
        <p:spPr>
          <a:xfrm>
            <a:off x="10748573" y="1735570"/>
            <a:ext cx="3424627" cy="132701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defTabSz="1097280">
              <a:defRPr/>
            </a:pPr>
            <a:r>
              <a:rPr lang="en-US" sz="4320">
                <a:solidFill>
                  <a:srgbClr val="0096A9"/>
                </a:solidFill>
                <a:latin typeface="Segoe UI Light"/>
              </a:rPr>
              <a:t>Relevant experience</a:t>
            </a:r>
          </a:p>
        </p:txBody>
      </p:sp>
      <p:pic>
        <p:nvPicPr>
          <p:cNvPr id="20" name="Picture 8" descr="http://www.psdeps.com/wp-content/uploads/New-Microsoft-2013-Logo-Vector.png">
            <a:extLst>
              <a:ext uri="{FF2B5EF4-FFF2-40B4-BE49-F238E27FC236}">
                <a16:creationId xmlns:a16="http://schemas.microsoft.com/office/drawing/2014/main" id="{4DF988A3-7E51-4EA6-94C8-8A9BC393A3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53957" y="2980006"/>
            <a:ext cx="2284298" cy="15105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kaiser permanente logo">
            <a:extLst>
              <a:ext uri="{FF2B5EF4-FFF2-40B4-BE49-F238E27FC236}">
                <a16:creationId xmlns:a16="http://schemas.microsoft.com/office/drawing/2014/main" id="{C612D0AB-53F9-4312-A6D0-E08E95E7809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53957" y="5618636"/>
            <a:ext cx="2523658" cy="87539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Image result for city of seattle logo">
            <a:extLst>
              <a:ext uri="{FF2B5EF4-FFF2-40B4-BE49-F238E27FC236}">
                <a16:creationId xmlns:a16="http://schemas.microsoft.com/office/drawing/2014/main" id="{194E988C-4CF4-4551-A879-A53E492B44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51335" y="4495469"/>
            <a:ext cx="2726280" cy="63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3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Clients</a:t>
            </a:r>
          </a:p>
        </p:txBody>
      </p:sp>
      <p:pic>
        <p:nvPicPr>
          <p:cNvPr id="7" name="Picture 8" descr="http://www.psdeps.com/wp-content/uploads/New-Microsoft-2013-Logo-Vector.png">
            <a:extLst>
              <a:ext uri="{FF2B5EF4-FFF2-40B4-BE49-F238E27FC236}">
                <a16:creationId xmlns:a16="http://schemas.microsoft.com/office/drawing/2014/main" id="{317690E5-D316-46CF-950C-2BC7448A03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6605" y="1346596"/>
            <a:ext cx="2284298" cy="1510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https://upload.wikimedia.org/wikipedia/en/thumb/2/22/Seattle_Seahawks_Vector_Logo.svg/640px-Seattle_Seahawks_Vector_Logo.svg.png">
            <a:extLst>
              <a:ext uri="{FF2B5EF4-FFF2-40B4-BE49-F238E27FC236}">
                <a16:creationId xmlns:a16="http://schemas.microsoft.com/office/drawing/2014/main" id="{D3E00020-43A5-460C-A90F-CF6A39B89E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4600" y="6344728"/>
            <a:ext cx="2081642" cy="920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4" descr="https://upload.wikimedia.org/wikipedia/commons/thumb/6/62/Amazon.com-Logo.svg/2000px-Amazon.com-Logo.svg.png">
            <a:extLst>
              <a:ext uri="{FF2B5EF4-FFF2-40B4-BE49-F238E27FC236}">
                <a16:creationId xmlns:a16="http://schemas.microsoft.com/office/drawing/2014/main" id="{602C15F7-1BAF-4EF4-AAE7-35BA1BFF169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6373"/>
          <a:stretch/>
        </p:blipFill>
        <p:spPr bwMode="auto">
          <a:xfrm>
            <a:off x="6116605" y="3307759"/>
            <a:ext cx="2279430" cy="721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expedia logo">
            <a:extLst>
              <a:ext uri="{FF2B5EF4-FFF2-40B4-BE49-F238E27FC236}">
                <a16:creationId xmlns:a16="http://schemas.microsoft.com/office/drawing/2014/main" id="{A176B273-3B5A-400B-B26A-4583F68E15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7535" y="3268716"/>
            <a:ext cx="2548959" cy="721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upload.wikimedia.org/wikipedia/en/thumb/7/72/NBC_Universal.svg/1280px-NBC_Universal.svg.png">
            <a:extLst>
              <a:ext uri="{FF2B5EF4-FFF2-40B4-BE49-F238E27FC236}">
                <a16:creationId xmlns:a16="http://schemas.microsoft.com/office/drawing/2014/main" id="{32E7AE98-822B-40C0-90FF-83C15C3CC9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3041" y="1576728"/>
            <a:ext cx="2917835" cy="11283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kaiser permanente logo">
            <a:extLst>
              <a:ext uri="{FF2B5EF4-FFF2-40B4-BE49-F238E27FC236}">
                <a16:creationId xmlns:a16="http://schemas.microsoft.com/office/drawing/2014/main" id="{E6A0FD9A-ADF3-4C6C-8B1C-9A7F3562F0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14254" y="3082030"/>
            <a:ext cx="2523658" cy="875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time inc logo vector">
            <a:extLst>
              <a:ext uri="{FF2B5EF4-FFF2-40B4-BE49-F238E27FC236}">
                <a16:creationId xmlns:a16="http://schemas.microsoft.com/office/drawing/2014/main" id="{A8ABDCB5-BF0B-4236-A22C-3D586FC729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30010" y="1781335"/>
            <a:ext cx="2607902" cy="6299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vizio">
            <a:extLst>
              <a:ext uri="{FF2B5EF4-FFF2-40B4-BE49-F238E27FC236}">
                <a16:creationId xmlns:a16="http://schemas.microsoft.com/office/drawing/2014/main" id="{41B5B4DC-323D-4D98-9C87-62493752178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26190" y="4659012"/>
            <a:ext cx="2171647" cy="12215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Image result for city of seattle logo">
            <a:extLst>
              <a:ext uri="{FF2B5EF4-FFF2-40B4-BE49-F238E27FC236}">
                <a16:creationId xmlns:a16="http://schemas.microsoft.com/office/drawing/2014/main" id="{DDB88A3C-91E5-4D65-85A9-090C14E962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4254" y="6495901"/>
            <a:ext cx="2726280" cy="6319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Image result for zillow logo">
            <a:extLst>
              <a:ext uri="{FF2B5EF4-FFF2-40B4-BE49-F238E27FC236}">
                <a16:creationId xmlns:a16="http://schemas.microsoft.com/office/drawing/2014/main" id="{AA426535-BC52-47A5-A60B-EF5C28A5280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32650" y="6579331"/>
            <a:ext cx="2588552" cy="5485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wells fargo logo">
            <a:extLst>
              <a:ext uri="{FF2B5EF4-FFF2-40B4-BE49-F238E27FC236}">
                <a16:creationId xmlns:a16="http://schemas.microsoft.com/office/drawing/2014/main" id="{D209D01E-9FD0-45F0-AD4A-A6482901B5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97307" y="4628121"/>
            <a:ext cx="1283335" cy="1283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chevron federal credit union">
            <a:extLst>
              <a:ext uri="{FF2B5EF4-FFF2-40B4-BE49-F238E27FC236}">
                <a16:creationId xmlns:a16="http://schemas.microsoft.com/office/drawing/2014/main" id="{D55B412B-0A72-481C-A19B-B8AC00D9C9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82515" y="4311473"/>
            <a:ext cx="3265369" cy="191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6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a:t>Customer Satisfaction</a:t>
            </a:r>
          </a:p>
        </p:txBody>
      </p:sp>
      <p:sp>
        <p:nvSpPr>
          <p:cNvPr id="4" name="Rectangle 3">
            <a:extLst>
              <a:ext uri="{FF2B5EF4-FFF2-40B4-BE49-F238E27FC236}">
                <a16:creationId xmlns:a16="http://schemas.microsoft.com/office/drawing/2014/main" id="{3B8520BE-8F8E-4C72-93C4-E47597388B09}"/>
              </a:ext>
            </a:extLst>
          </p:cNvPr>
          <p:cNvSpPr/>
          <p:nvPr/>
        </p:nvSpPr>
        <p:spPr>
          <a:xfrm>
            <a:off x="11990857" y="5958567"/>
            <a:ext cx="486545" cy="537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7AA51C11-C35D-4696-BCB9-134E1BBD7226}"/>
              </a:ext>
            </a:extLst>
          </p:cNvPr>
          <p:cNvSpPr/>
          <p:nvPr/>
        </p:nvSpPr>
        <p:spPr>
          <a:xfrm>
            <a:off x="10623246" y="1658512"/>
            <a:ext cx="3708312" cy="3334246"/>
          </a:xfrm>
          <a:prstGeom prst="rect">
            <a:avLst/>
          </a:prstGeom>
        </p:spPr>
        <p:txBody>
          <a:bodyPr wrap="square">
            <a:spAutoFit/>
          </a:bodyPr>
          <a:lstStyle/>
          <a:p>
            <a:pPr marL="12699">
              <a:spcAft>
                <a:spcPts val="600"/>
              </a:spcAft>
            </a:pPr>
            <a:r>
              <a:rPr lang="en-US" sz="2400" b="1">
                <a:solidFill>
                  <a:srgbClr val="0096A9"/>
                </a:solidFill>
                <a:latin typeface="Segoe UI" panose="020B0502040204020203" pitchFamily="34" charset="0"/>
                <a:cs typeface="Segoe UI" panose="020B0502040204020203" pitchFamily="34" charset="0"/>
              </a:rPr>
              <a:t>Customer Experience</a:t>
            </a:r>
          </a:p>
          <a:p>
            <a:pPr marL="0" lvl="1">
              <a:spcBef>
                <a:spcPts val="200"/>
              </a:spcBef>
              <a:spcAft>
                <a:spcPts val="200"/>
              </a:spcAft>
              <a:tabLst>
                <a:tab pos="532720" algn="l"/>
              </a:tabLst>
            </a:pPr>
            <a:r>
              <a:rPr lang="en-US" sz="1800">
                <a:latin typeface="Segoe UI" panose="020B0502040204020203" pitchFamily="34" charset="0"/>
                <a:cs typeface="Segoe UI" panose="020B0502040204020203" pitchFamily="34" charset="0"/>
              </a:rPr>
              <a:t>Measure of client experience throughout the course of an engagement.  This is a data driven metric, gathered every 2-3 weeks by Affirma Account Manager.  Any client concerns, even minor points of feedback that arise are flagged and resolved immediately by the responsible General Manager and Practice Lead. </a:t>
            </a:r>
          </a:p>
        </p:txBody>
      </p:sp>
      <p:sp>
        <p:nvSpPr>
          <p:cNvPr id="233" name="TextBox 232">
            <a:extLst>
              <a:ext uri="{FF2B5EF4-FFF2-40B4-BE49-F238E27FC236}">
                <a16:creationId xmlns:a16="http://schemas.microsoft.com/office/drawing/2014/main" id="{FDCCA765-0328-461B-86CE-8CBBB7D389A5}"/>
              </a:ext>
            </a:extLst>
          </p:cNvPr>
          <p:cNvSpPr txBox="1"/>
          <p:nvPr/>
        </p:nvSpPr>
        <p:spPr>
          <a:xfrm>
            <a:off x="10623246" y="5439997"/>
            <a:ext cx="3600181" cy="1949252"/>
          </a:xfrm>
          <a:prstGeom prst="rect">
            <a:avLst/>
          </a:prstGeom>
          <a:noFill/>
        </p:spPr>
        <p:txBody>
          <a:bodyPr wrap="square" rtlCol="0">
            <a:spAutoFit/>
          </a:bodyPr>
          <a:lstStyle/>
          <a:p>
            <a:pPr marL="12699">
              <a:spcAft>
                <a:spcPts val="600"/>
              </a:spcAft>
            </a:pPr>
            <a:r>
              <a:rPr lang="en-US" sz="2400" b="1">
                <a:solidFill>
                  <a:srgbClr val="0096A9"/>
                </a:solidFill>
                <a:latin typeface="Segoe UI" panose="020B0502040204020203" pitchFamily="34" charset="0"/>
                <a:cs typeface="Segoe UI" panose="020B0502040204020203" pitchFamily="34" charset="0"/>
              </a:rPr>
              <a:t>Customer Satisfaction</a:t>
            </a:r>
          </a:p>
          <a:p>
            <a:pPr marL="0" lvl="1">
              <a:spcBef>
                <a:spcPts val="200"/>
              </a:spcBef>
              <a:spcAft>
                <a:spcPts val="200"/>
              </a:spcAft>
              <a:tabLst>
                <a:tab pos="532720" algn="l"/>
              </a:tabLst>
            </a:pPr>
            <a:r>
              <a:rPr lang="en-US" sz="1800">
                <a:latin typeface="Segoe UI" panose="020B0502040204020203" pitchFamily="34" charset="0"/>
                <a:cs typeface="Segoe UI" panose="020B0502040204020203" pitchFamily="34" charset="0"/>
              </a:rPr>
              <a:t>Measure of client satisfaction at the end of an engagement.  This is a data driven metric, gathered by a 3</a:t>
            </a:r>
            <a:r>
              <a:rPr lang="en-US" sz="1800" baseline="30000">
                <a:latin typeface="Segoe UI" panose="020B0502040204020203" pitchFamily="34" charset="0"/>
                <a:cs typeface="Segoe UI" panose="020B0502040204020203" pitchFamily="34" charset="0"/>
              </a:rPr>
              <a:t>rd</a:t>
            </a:r>
            <a:r>
              <a:rPr lang="en-US" sz="1800">
                <a:latin typeface="Segoe UI" panose="020B0502040204020203" pitchFamily="34" charset="0"/>
                <a:cs typeface="Segoe UI" panose="020B0502040204020203" pitchFamily="34" charset="0"/>
              </a:rPr>
              <a:t> party service after the completion of each project.  </a:t>
            </a:r>
          </a:p>
        </p:txBody>
      </p:sp>
      <p:pic>
        <p:nvPicPr>
          <p:cNvPr id="20" name="Picture 19">
            <a:extLst>
              <a:ext uri="{FF2B5EF4-FFF2-40B4-BE49-F238E27FC236}">
                <a16:creationId xmlns:a16="http://schemas.microsoft.com/office/drawing/2014/main" id="{47678551-256B-4896-9D21-B708B03FA793}"/>
              </a:ext>
            </a:extLst>
          </p:cNvPr>
          <p:cNvPicPr>
            <a:picLocks noChangeAspect="1"/>
          </p:cNvPicPr>
          <p:nvPr/>
        </p:nvPicPr>
        <p:blipFill>
          <a:blip r:embed="rId3"/>
          <a:stretch>
            <a:fillRect/>
          </a:stretch>
        </p:blipFill>
        <p:spPr>
          <a:xfrm>
            <a:off x="161603" y="1539242"/>
            <a:ext cx="10461643" cy="5730737"/>
          </a:xfrm>
          <a:prstGeom prst="rect">
            <a:avLst/>
          </a:prstGeom>
        </p:spPr>
      </p:pic>
    </p:spTree>
    <p:extLst>
      <p:ext uri="{BB962C8B-B14F-4D97-AF65-F5344CB8AC3E}">
        <p14:creationId xmlns:p14="http://schemas.microsoft.com/office/powerpoint/2010/main" val="208692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7805-89D1-4A01-A1AF-36DA32521E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6314" y="7177118"/>
            <a:ext cx="1406756" cy="764838"/>
          </a:xfrm>
          <a:prstGeom prst="rect">
            <a:avLst/>
          </a:prstGeom>
        </p:spPr>
      </p:pic>
      <p:pic>
        <p:nvPicPr>
          <p:cNvPr id="10" name="Picture 9">
            <a:extLst>
              <a:ext uri="{FF2B5EF4-FFF2-40B4-BE49-F238E27FC236}">
                <a16:creationId xmlns:a16="http://schemas.microsoft.com/office/drawing/2014/main" id="{C4DF6F6D-6719-4F20-9EEA-012D332E2F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2831" y="7143121"/>
            <a:ext cx="1153459" cy="865095"/>
          </a:xfrm>
          <a:prstGeom prst="rect">
            <a:avLst/>
          </a:prstGeom>
        </p:spPr>
      </p:pic>
      <p:sp>
        <p:nvSpPr>
          <p:cNvPr id="9" name="Rectangle 8">
            <a:extLst>
              <a:ext uri="{FF2B5EF4-FFF2-40B4-BE49-F238E27FC236}">
                <a16:creationId xmlns:a16="http://schemas.microsoft.com/office/drawing/2014/main" id="{62EF7D99-C793-49B1-B50C-0DEDA45ABD57}"/>
              </a:ext>
            </a:extLst>
          </p:cNvPr>
          <p:cNvSpPr/>
          <p:nvPr/>
        </p:nvSpPr>
        <p:spPr>
          <a:xfrm>
            <a:off x="5470157" y="1760570"/>
            <a:ext cx="8398242" cy="5978560"/>
          </a:xfrm>
          <a:prstGeom prst="rect">
            <a:avLst/>
          </a:prstGeom>
        </p:spPr>
        <p:txBody>
          <a:bodyPr wrap="square">
            <a:spAutoFit/>
          </a:bodyPr>
          <a:lstStyle/>
          <a:p>
            <a:pPr marL="13447" lvl="0">
              <a:spcAft>
                <a:spcPts val="635"/>
              </a:spcAft>
            </a:pPr>
            <a:r>
              <a:rPr lang="en-US" sz="2400" b="1">
                <a:solidFill>
                  <a:srgbClr val="0096A9"/>
                </a:solidFill>
                <a:latin typeface="Segoe UI" panose="020B0502040204020203" pitchFamily="34" charset="0"/>
                <a:cs typeface="Segoe UI" panose="020B0502040204020203" pitchFamily="34" charset="0"/>
              </a:rPr>
              <a:t>Employee Satisfaction </a:t>
            </a:r>
          </a:p>
          <a:p>
            <a:pPr marL="13447" lvl="0">
              <a:spcAft>
                <a:spcPts val="635"/>
              </a:spcAft>
            </a:pPr>
            <a:r>
              <a:rPr lang="en-US" sz="1700">
                <a:solidFill>
                  <a:prstClr val="black"/>
                </a:solidFill>
                <a:latin typeface="Segoe UI" panose="020B0502040204020203" pitchFamily="34" charset="0"/>
                <a:cs typeface="Segoe UI" panose="020B0502040204020203" pitchFamily="34" charset="0"/>
              </a:rPr>
              <a:t>Since Affirma started 16 years ago, Employee Satisfaction and Customer Satisfaction have been our top organizational values. Affirma’s leadership team is very diligent in facilitating employee feedback loops through multiple channels to ensure employees are heard and adjustments can be made.</a:t>
            </a:r>
          </a:p>
          <a:p>
            <a:pPr marL="13447" lvl="0"/>
            <a:endParaRPr lang="en-US" sz="1600">
              <a:solidFill>
                <a:prstClr val="black"/>
              </a:solidFill>
              <a:latin typeface="Segoe UI" panose="020B0502040204020203" pitchFamily="34" charset="0"/>
              <a:cs typeface="Segoe UI" panose="020B0502040204020203" pitchFamily="34" charset="0"/>
            </a:endParaRPr>
          </a:p>
          <a:p>
            <a:pPr lvl="0">
              <a:spcBef>
                <a:spcPts val="120"/>
              </a:spcBef>
              <a:spcAft>
                <a:spcPts val="120"/>
              </a:spcAft>
            </a:pPr>
            <a:r>
              <a:rPr lang="en-US" sz="2400" b="1">
                <a:solidFill>
                  <a:srgbClr val="0096A9"/>
                </a:solidFill>
                <a:latin typeface="Segoe UI" panose="020B0502040204020203" pitchFamily="34" charset="0"/>
                <a:cs typeface="Segoe UI" panose="020B0502040204020203" pitchFamily="34" charset="0"/>
              </a:rPr>
              <a:t>Affirma Awards</a:t>
            </a:r>
          </a:p>
          <a:p>
            <a:pPr lvl="0">
              <a:spcBef>
                <a:spcPts val="120"/>
              </a:spcBef>
              <a:spcAft>
                <a:spcPts val="120"/>
              </a:spcAft>
            </a:pPr>
            <a:r>
              <a:rPr lang="en-US" sz="1700">
                <a:solidFill>
                  <a:prstClr val="black"/>
                </a:solidFill>
                <a:latin typeface="Segoe UI" panose="020B0502040204020203" pitchFamily="34" charset="0"/>
                <a:cs typeface="Segoe UI" panose="020B0502040204020203" pitchFamily="34" charset="0"/>
              </a:rPr>
              <a:t>Affirma is a 5-time Inc 5000 winner recognizing Americas fastest growing companies.  We have recently been ranked #43 in Washington’s top 100 fastest growing private companies. Affirma has been highlighted by the Puget Sound Business Journal four years in a row for being a “Top 100 Fastest Growing Private Company on the Eastside” as well as a “Washington’s Best Places to work.” We have been named Microsoft’s Partner of the Year and Microsoft’s General Manager Award. These awards are a testament to Affirma’s ability to provide impactful solutions to our clients and reflect the company’s exponential growth in both revenue and number of employees.</a:t>
            </a:r>
          </a:p>
          <a:p>
            <a:pPr lvl="0">
              <a:spcBef>
                <a:spcPts val="120"/>
              </a:spcBef>
              <a:spcAft>
                <a:spcPts val="120"/>
              </a:spcAft>
            </a:pPr>
            <a:endParaRPr lang="en-US" sz="1600">
              <a:latin typeface="Segoe UI Light" panose="020B0502040204020203" pitchFamily="34" charset="0"/>
              <a:ea typeface="MS Mincho" panose="02020609040205080304" pitchFamily="49" charset="-128"/>
              <a:cs typeface="Segoe UI Light" panose="020B0502040204020203" pitchFamily="34" charset="0"/>
            </a:endParaRPr>
          </a:p>
          <a:p>
            <a:pPr>
              <a:spcBef>
                <a:spcPts val="120"/>
              </a:spcBef>
              <a:spcAft>
                <a:spcPts val="120"/>
              </a:spcAft>
            </a:pPr>
            <a:r>
              <a:rPr lang="en-US" sz="2400" b="1">
                <a:solidFill>
                  <a:srgbClr val="0096A9"/>
                </a:solidFill>
                <a:latin typeface="Segoe UI" panose="020B0502040204020203" pitchFamily="34" charset="0"/>
                <a:cs typeface="Segoe UI" panose="020B0502040204020203" pitchFamily="34" charset="0"/>
              </a:rPr>
              <a:t>Check out Affirma on Glassdoor</a:t>
            </a:r>
          </a:p>
          <a:p>
            <a:pPr>
              <a:spcBef>
                <a:spcPts val="120"/>
              </a:spcBef>
              <a:spcAft>
                <a:spcPts val="120"/>
              </a:spcAft>
            </a:pPr>
            <a:r>
              <a:rPr lang="en-US" sz="1700">
                <a:latin typeface="Segoe UI" panose="020B0502040204020203" pitchFamily="34" charset="0"/>
                <a:cs typeface="Segoe UI" panose="020B0502040204020203" pitchFamily="34" charset="0"/>
              </a:rPr>
              <a:t>We strongly encourage you to review Affirma’s Glassdoor ratings, as well as the those of the other vendors involved in this process.  You will find that Affirma has industry leading scores in regards to employee feedback, something we are very proud of. </a:t>
            </a:r>
          </a:p>
        </p:txBody>
      </p:sp>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a:t>Employee Satisfaction</a:t>
            </a:r>
          </a:p>
        </p:txBody>
      </p:sp>
      <p:pic>
        <p:nvPicPr>
          <p:cNvPr id="13" name="Picture 1" descr="image001">
            <a:extLst>
              <a:ext uri="{FF2B5EF4-FFF2-40B4-BE49-F238E27FC236}">
                <a16:creationId xmlns:a16="http://schemas.microsoft.com/office/drawing/2014/main" id="{4AA05E7F-8BB9-436F-8B49-F637C4EAF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986" y="1628048"/>
            <a:ext cx="4017628" cy="52217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6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54D2EA-2053-467E-8C58-FE56D3C0134B}"/>
              </a:ext>
            </a:extLst>
          </p:cNvPr>
          <p:cNvSpPr/>
          <p:nvPr/>
        </p:nvSpPr>
        <p:spPr>
          <a:xfrm>
            <a:off x="0" y="1010991"/>
            <a:ext cx="14630400" cy="721860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0AB49-0687-42D1-BB44-34FBE8B9F7AE}"/>
              </a:ext>
            </a:extLst>
          </p:cNvPr>
          <p:cNvSpPr>
            <a:spLocks noGrp="1"/>
          </p:cNvSpPr>
          <p:nvPr>
            <p:ph type="title"/>
          </p:nvPr>
        </p:nvSpPr>
        <p:spPr/>
        <p:txBody>
          <a:bodyPr/>
          <a:lstStyle/>
          <a:p>
            <a:r>
              <a:rPr lang="en-US"/>
              <a:t>Business Intelligence Consulting</a:t>
            </a:r>
          </a:p>
        </p:txBody>
      </p:sp>
      <p:grpSp>
        <p:nvGrpSpPr>
          <p:cNvPr id="29" name="Group 28">
            <a:extLst>
              <a:ext uri="{FF2B5EF4-FFF2-40B4-BE49-F238E27FC236}">
                <a16:creationId xmlns:a16="http://schemas.microsoft.com/office/drawing/2014/main" id="{955320B6-75B9-43A4-AC8C-4C9B9BBBFB00}"/>
              </a:ext>
            </a:extLst>
          </p:cNvPr>
          <p:cNvGrpSpPr/>
          <p:nvPr/>
        </p:nvGrpSpPr>
        <p:grpSpPr>
          <a:xfrm>
            <a:off x="7903936" y="477640"/>
            <a:ext cx="6726464" cy="7007221"/>
            <a:chOff x="5416541" y="1363132"/>
            <a:chExt cx="5884685" cy="6219366"/>
          </a:xfrm>
        </p:grpSpPr>
        <p:pic>
          <p:nvPicPr>
            <p:cNvPr id="30" name="Picture 29" descr="quintiles_imac.png">
              <a:extLst>
                <a:ext uri="{FF2B5EF4-FFF2-40B4-BE49-F238E27FC236}">
                  <a16:creationId xmlns:a16="http://schemas.microsoft.com/office/drawing/2014/main" id="{59224777-C728-4492-ACE2-6D8C682CC18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933" t="1935" r="26207" b="756"/>
            <a:stretch/>
          </p:blipFill>
          <p:spPr>
            <a:xfrm>
              <a:off x="5416541" y="1363132"/>
              <a:ext cx="5884685" cy="6219366"/>
            </a:xfrm>
            <a:prstGeom prst="rect">
              <a:avLst/>
            </a:prstGeom>
          </p:spPr>
        </p:pic>
        <p:pic>
          <p:nvPicPr>
            <p:cNvPr id="31" name="Picture 6" descr="https://pbiwebprod.blob.core.windows.net/webassets/images/Homepage_metal_large_2.png">
              <a:extLst>
                <a:ext uri="{FF2B5EF4-FFF2-40B4-BE49-F238E27FC236}">
                  <a16:creationId xmlns:a16="http://schemas.microsoft.com/office/drawing/2014/main" id="{B4CEFD50-C76B-4EBF-90F5-DDB03FD302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687" t="17855" r="21646" b="16391"/>
            <a:stretch/>
          </p:blipFill>
          <p:spPr bwMode="auto">
            <a:xfrm>
              <a:off x="5763790" y="1836516"/>
              <a:ext cx="5537436" cy="3869513"/>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F6A4AD71-C907-4D54-A761-F56F28834936}"/>
              </a:ext>
            </a:extLst>
          </p:cNvPr>
          <p:cNvSpPr/>
          <p:nvPr/>
        </p:nvSpPr>
        <p:spPr>
          <a:xfrm>
            <a:off x="673857" y="1292974"/>
            <a:ext cx="7167405" cy="3098605"/>
          </a:xfrm>
          <a:prstGeom prst="rect">
            <a:avLst/>
          </a:prstGeom>
        </p:spPr>
        <p:txBody>
          <a:bodyPr wrap="square">
            <a:spAutoFit/>
          </a:bodyPr>
          <a:lstStyle/>
          <a:p>
            <a:pPr>
              <a:lnSpc>
                <a:spcPct val="115000"/>
              </a:lnSpc>
              <a:spcAft>
                <a:spcPts val="1271"/>
              </a:spcAft>
            </a:pPr>
            <a:r>
              <a:rPr lang="en-US" sz="1800">
                <a:solidFill>
                  <a:schemeClr val="bg1"/>
                </a:solidFill>
                <a:latin typeface="Segoe UI Light" panose="020B0502040204020203" pitchFamily="34" charset="0"/>
                <a:ea typeface="Calibri" panose="020F0502020204030204" pitchFamily="34" charset="0"/>
                <a:cs typeface="Segoe UI Light" panose="020B0502040204020203" pitchFamily="34" charset="0"/>
              </a:rPr>
              <a:t>Our consulting and engineering teams can guide your organization down the path to a healthy BI solution. We ensure that the solution becomes a single source of truth for your organization, allowing you to answer tough questions and enhance alignment across departments.</a:t>
            </a:r>
          </a:p>
          <a:p>
            <a:pPr marL="302552" indent="-302552">
              <a:lnSpc>
                <a:spcPct val="115000"/>
              </a:lnSpc>
              <a:buFont typeface="Arial" panose="020B0604020202020204" pitchFamily="34" charset="0"/>
              <a:buChar char="•"/>
            </a:pPr>
            <a:r>
              <a:rPr lang="en-US" sz="1800">
                <a:solidFill>
                  <a:prstClr val="white"/>
                </a:solidFill>
                <a:latin typeface="Segoe UI Light" panose="020B0502040204020203" pitchFamily="34" charset="0"/>
                <a:ea typeface="Calibri" panose="020F0502020204030204" pitchFamily="34" charset="0"/>
                <a:cs typeface="Segoe UI Light" panose="020B0502040204020203" pitchFamily="34" charset="0"/>
              </a:rPr>
              <a:t>Program Management &amp; Strategy Development</a:t>
            </a:r>
          </a:p>
          <a:p>
            <a:pPr marL="302552" indent="-302552">
              <a:lnSpc>
                <a:spcPct val="115000"/>
              </a:lnSpc>
              <a:buFont typeface="Arial" panose="020B0604020202020204" pitchFamily="34" charset="0"/>
              <a:buChar char="•"/>
            </a:pPr>
            <a:r>
              <a:rPr lang="en-US" sz="1800">
                <a:solidFill>
                  <a:prstClr val="white"/>
                </a:solidFill>
                <a:latin typeface="Segoe UI Light" panose="020B0502040204020203" pitchFamily="34" charset="0"/>
                <a:ea typeface="Calibri" panose="020F0502020204030204" pitchFamily="34" charset="0"/>
                <a:cs typeface="Segoe UI Light" panose="020B0502040204020203" pitchFamily="34" charset="0"/>
              </a:rPr>
              <a:t>Technical Approach Planning</a:t>
            </a:r>
          </a:p>
          <a:p>
            <a:pPr marL="302552" indent="-302552">
              <a:lnSpc>
                <a:spcPct val="115000"/>
              </a:lnSpc>
              <a:buFont typeface="Arial" panose="020B0604020202020204" pitchFamily="34" charset="0"/>
              <a:buChar char="•"/>
            </a:pPr>
            <a:r>
              <a:rPr lang="en-US" sz="1800">
                <a:solidFill>
                  <a:prstClr val="white"/>
                </a:solidFill>
                <a:latin typeface="Segoe UI Light" panose="020B0502040204020203" pitchFamily="34" charset="0"/>
                <a:ea typeface="Calibri" panose="020F0502020204030204" pitchFamily="34" charset="0"/>
                <a:cs typeface="Segoe UI Light" panose="020B0502040204020203" pitchFamily="34" charset="0"/>
              </a:rPr>
              <a:t>Data Warehouse, Data Mart &amp; Cube Design</a:t>
            </a:r>
          </a:p>
          <a:p>
            <a:pPr marL="302552" indent="-302552">
              <a:lnSpc>
                <a:spcPct val="115000"/>
              </a:lnSpc>
              <a:buFont typeface="Arial" panose="020B0604020202020204" pitchFamily="34" charset="0"/>
              <a:buChar char="•"/>
            </a:pPr>
            <a:r>
              <a:rPr lang="en-US" sz="1800">
                <a:solidFill>
                  <a:prstClr val="white"/>
                </a:solidFill>
                <a:latin typeface="Segoe UI Light" panose="020B0502040204020203" pitchFamily="34" charset="0"/>
                <a:ea typeface="Calibri" panose="020F0502020204030204" pitchFamily="34" charset="0"/>
                <a:cs typeface="Segoe UI Light" panose="020B0502040204020203" pitchFamily="34" charset="0"/>
              </a:rPr>
              <a:t>Extensive Data Validation &amp; Cleanup</a:t>
            </a:r>
          </a:p>
          <a:p>
            <a:pPr marL="302552" indent="-302552">
              <a:lnSpc>
                <a:spcPct val="115000"/>
              </a:lnSpc>
              <a:spcAft>
                <a:spcPts val="1271"/>
              </a:spcAft>
              <a:buFont typeface="Arial" panose="020B0604020202020204" pitchFamily="34" charset="0"/>
              <a:buChar char="•"/>
            </a:pPr>
            <a:r>
              <a:rPr lang="en-US" sz="1800">
                <a:solidFill>
                  <a:prstClr val="white"/>
                </a:solidFill>
                <a:latin typeface="Segoe UI Light" panose="020B0502040204020203" pitchFamily="34" charset="0"/>
                <a:ea typeface="Calibri" panose="020F0502020204030204" pitchFamily="34" charset="0"/>
                <a:cs typeface="Segoe UI Light" panose="020B0502040204020203" pitchFamily="34" charset="0"/>
              </a:rPr>
              <a:t>Reporting, Dashboard &amp; Scorecard Development</a:t>
            </a:r>
          </a:p>
        </p:txBody>
      </p:sp>
      <p:cxnSp>
        <p:nvCxnSpPr>
          <p:cNvPr id="33" name="Straight Arrow Connector 32">
            <a:extLst>
              <a:ext uri="{FF2B5EF4-FFF2-40B4-BE49-F238E27FC236}">
                <a16:creationId xmlns:a16="http://schemas.microsoft.com/office/drawing/2014/main" id="{61724970-9CD3-4F6E-8123-66E12DA0BBB2}"/>
              </a:ext>
            </a:extLst>
          </p:cNvPr>
          <p:cNvCxnSpPr/>
          <p:nvPr/>
        </p:nvCxnSpPr>
        <p:spPr>
          <a:xfrm flipV="1">
            <a:off x="7187145" y="4737668"/>
            <a:ext cx="1812703" cy="1361279"/>
          </a:xfrm>
          <a:prstGeom prst="straightConnector1">
            <a:avLst/>
          </a:prstGeom>
          <a:ln w="146050">
            <a:solidFill>
              <a:schemeClr val="accent1">
                <a:lumMod val="60000"/>
                <a:lumOff val="40000"/>
                <a:alpha val="73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DDD93D2-BA22-4F85-85A3-2644207D4BD8}"/>
              </a:ext>
            </a:extLst>
          </p:cNvPr>
          <p:cNvGrpSpPr/>
          <p:nvPr/>
        </p:nvGrpSpPr>
        <p:grpSpPr>
          <a:xfrm>
            <a:off x="2366845" y="4602242"/>
            <a:ext cx="3910996" cy="3491812"/>
            <a:chOff x="355754" y="4297794"/>
            <a:chExt cx="3693718" cy="3297822"/>
          </a:xfrm>
        </p:grpSpPr>
        <p:grpSp>
          <p:nvGrpSpPr>
            <p:cNvPr id="35" name="Group 34">
              <a:extLst>
                <a:ext uri="{FF2B5EF4-FFF2-40B4-BE49-F238E27FC236}">
                  <a16:creationId xmlns:a16="http://schemas.microsoft.com/office/drawing/2014/main" id="{5B3D9361-2359-43ED-A8D2-B932E33B1A27}"/>
                </a:ext>
              </a:extLst>
            </p:cNvPr>
            <p:cNvGrpSpPr/>
            <p:nvPr/>
          </p:nvGrpSpPr>
          <p:grpSpPr>
            <a:xfrm>
              <a:off x="355754" y="4297794"/>
              <a:ext cx="3693718" cy="3297822"/>
              <a:chOff x="643698" y="4329585"/>
              <a:chExt cx="3693718" cy="3297822"/>
            </a:xfrm>
          </p:grpSpPr>
          <p:grpSp>
            <p:nvGrpSpPr>
              <p:cNvPr id="37" name="Group 36">
                <a:extLst>
                  <a:ext uri="{FF2B5EF4-FFF2-40B4-BE49-F238E27FC236}">
                    <a16:creationId xmlns:a16="http://schemas.microsoft.com/office/drawing/2014/main" id="{BB90B3A8-C9D6-45FA-A5E7-8950A5412A0F}"/>
                  </a:ext>
                </a:extLst>
              </p:cNvPr>
              <p:cNvGrpSpPr>
                <a:grpSpLocks noChangeAspect="1"/>
              </p:cNvGrpSpPr>
              <p:nvPr/>
            </p:nvGrpSpPr>
            <p:grpSpPr>
              <a:xfrm>
                <a:off x="643698" y="4329585"/>
                <a:ext cx="3693718" cy="3297822"/>
                <a:chOff x="169480" y="-15929"/>
                <a:chExt cx="5369055" cy="4832311"/>
              </a:xfrm>
            </p:grpSpPr>
            <p:pic>
              <p:nvPicPr>
                <p:cNvPr id="39" name="Picture 38" descr="quintiles_imac.png">
                  <a:extLst>
                    <a:ext uri="{FF2B5EF4-FFF2-40B4-BE49-F238E27FC236}">
                      <a16:creationId xmlns:a16="http://schemas.microsoft.com/office/drawing/2014/main" id="{73BFD874-BFB6-4AFB-A8C1-74E86B9EC4C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787" t="-97" r="16449" b="-39"/>
                <a:stretch/>
              </p:blipFill>
              <p:spPr>
                <a:xfrm>
                  <a:off x="169480" y="-15929"/>
                  <a:ext cx="5369055" cy="4832311"/>
                </a:xfrm>
                <a:prstGeom prst="rect">
                  <a:avLst/>
                </a:prstGeom>
              </p:spPr>
            </p:pic>
            <p:sp>
              <p:nvSpPr>
                <p:cNvPr id="40" name="Rectangle 39">
                  <a:extLst>
                    <a:ext uri="{FF2B5EF4-FFF2-40B4-BE49-F238E27FC236}">
                      <a16:creationId xmlns:a16="http://schemas.microsoft.com/office/drawing/2014/main" id="{3730130E-2285-46EA-85B5-0E47A790C7BE}"/>
                    </a:ext>
                  </a:extLst>
                </p:cNvPr>
                <p:cNvSpPr/>
                <p:nvPr/>
              </p:nvSpPr>
              <p:spPr>
                <a:xfrm>
                  <a:off x="404643" y="430273"/>
                  <a:ext cx="4852356" cy="29197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4"/>
                </a:p>
              </p:txBody>
            </p:sp>
            <p:pic>
              <p:nvPicPr>
                <p:cNvPr id="41" name="Picture 4" descr="http://vectorlogos.org/files/images/oracle.png">
                  <a:extLst>
                    <a:ext uri="{FF2B5EF4-FFF2-40B4-BE49-F238E27FC236}">
                      <a16:creationId xmlns:a16="http://schemas.microsoft.com/office/drawing/2014/main" id="{6D47801E-6085-40C6-9482-F9D3A305DE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467" b="39626"/>
                <a:stretch/>
              </p:blipFill>
              <p:spPr bwMode="auto">
                <a:xfrm>
                  <a:off x="502624" y="2205663"/>
                  <a:ext cx="2454674" cy="51319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s://upload.wikimedia.org/wikipedia/commons/thumb/5/59/SAP_2011_logo.svg/640px-SAP_2011_logo.svg.png">
                  <a:extLst>
                    <a:ext uri="{FF2B5EF4-FFF2-40B4-BE49-F238E27FC236}">
                      <a16:creationId xmlns:a16="http://schemas.microsoft.com/office/drawing/2014/main" id="{5D276E2C-3132-4246-9D7B-91F5ED17C6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407" y="624000"/>
                  <a:ext cx="1299844" cy="66210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www.teksource.ca/cms/files/image/dynamics/MS_Dynamics_CRM.png">
                  <a:extLst>
                    <a:ext uri="{FF2B5EF4-FFF2-40B4-BE49-F238E27FC236}">
                      <a16:creationId xmlns:a16="http://schemas.microsoft.com/office/drawing/2014/main" id="{D5BFBD93-BC54-47AF-AE27-F9E394DC969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25758"/>
                <a:stretch/>
              </p:blipFill>
              <p:spPr bwMode="auto">
                <a:xfrm>
                  <a:off x="2802243" y="1613276"/>
                  <a:ext cx="1946880" cy="6276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bullpen-capital.com/wordpress/wp-content/uploads/2014/02/963b9_blog-marketo-logo1.png">
                  <a:extLst>
                    <a:ext uri="{FF2B5EF4-FFF2-40B4-BE49-F238E27FC236}">
                      <a16:creationId xmlns:a16="http://schemas.microsoft.com/office/drawing/2014/main" id="{83D6CEC6-C140-4A9C-B718-8099866B3D2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99409" y="730013"/>
                  <a:ext cx="1508570" cy="6525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s://jira.atlassian.com/images/atlassian-jira-logo-large.png">
                  <a:extLst>
                    <a:ext uri="{FF2B5EF4-FFF2-40B4-BE49-F238E27FC236}">
                      <a16:creationId xmlns:a16="http://schemas.microsoft.com/office/drawing/2014/main" id="{3F1DA15D-CA42-4DE7-A747-757553E4871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00234" y="828622"/>
                  <a:ext cx="1234875" cy="4842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http://cdn2.hubspot.net/hub/53/file-1237149549-png/assets/hubspot.com/V2-Global/hubspot-logo-dark.png">
                  <a:extLst>
                    <a:ext uri="{FF2B5EF4-FFF2-40B4-BE49-F238E27FC236}">
                      <a16:creationId xmlns:a16="http://schemas.microsoft.com/office/drawing/2014/main" id="{EB494A4D-7BF4-454C-A0C3-C8F69E411D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6157" y="2753032"/>
                  <a:ext cx="1529122" cy="442158"/>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37">
                <a:extLst>
                  <a:ext uri="{FF2B5EF4-FFF2-40B4-BE49-F238E27FC236}">
                    <a16:creationId xmlns:a16="http://schemas.microsoft.com/office/drawing/2014/main" id="{1A62BF92-8FB6-46E2-B8C3-5CCF28EE542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57713"/>
              <a:stretch/>
            </p:blipFill>
            <p:spPr>
              <a:xfrm>
                <a:off x="2911432" y="5969153"/>
                <a:ext cx="801174" cy="531770"/>
              </a:xfrm>
              <a:prstGeom prst="rect">
                <a:avLst/>
              </a:prstGeom>
            </p:spPr>
          </p:pic>
        </p:grpSp>
        <p:pic>
          <p:nvPicPr>
            <p:cNvPr id="36" name="Picture 10" descr="http://www.netsuite.com/portal/common/img/logos/netsuite-logo-600x180.png">
              <a:extLst>
                <a:ext uri="{FF2B5EF4-FFF2-40B4-BE49-F238E27FC236}">
                  <a16:creationId xmlns:a16="http://schemas.microsoft.com/office/drawing/2014/main" id="{8F739493-6C01-4084-AA3E-0D37C11F505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2806" y="5331623"/>
              <a:ext cx="1448623" cy="43458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7" name="Straight Connector 46">
            <a:extLst>
              <a:ext uri="{FF2B5EF4-FFF2-40B4-BE49-F238E27FC236}">
                <a16:creationId xmlns:a16="http://schemas.microsoft.com/office/drawing/2014/main" id="{AF8DDC6F-F167-4B71-BFFF-58DD96F3424F}"/>
              </a:ext>
            </a:extLst>
          </p:cNvPr>
          <p:cNvCxnSpPr/>
          <p:nvPr/>
        </p:nvCxnSpPr>
        <p:spPr>
          <a:xfrm flipV="1">
            <a:off x="5896564" y="6104376"/>
            <a:ext cx="1295164" cy="508350"/>
          </a:xfrm>
          <a:prstGeom prst="line">
            <a:avLst/>
          </a:prstGeom>
          <a:ln w="92075">
            <a:solidFill>
              <a:schemeClr val="accent1">
                <a:lumMod val="60000"/>
                <a:lumOff val="40000"/>
                <a:alpha val="73000"/>
              </a:schemeClr>
            </a:solidFill>
            <a:headEnd type="oval" w="sm" len="sm"/>
            <a:tailEnd type="oval" w="lg" len="lg"/>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54C2B7-AF61-47AE-B292-AFCE4626FFB0}"/>
              </a:ext>
            </a:extLst>
          </p:cNvPr>
          <p:cNvCxnSpPr/>
          <p:nvPr/>
        </p:nvCxnSpPr>
        <p:spPr>
          <a:xfrm>
            <a:off x="5896564" y="6062187"/>
            <a:ext cx="1289204" cy="44958"/>
          </a:xfrm>
          <a:prstGeom prst="line">
            <a:avLst/>
          </a:prstGeom>
          <a:ln w="92075">
            <a:solidFill>
              <a:schemeClr val="accent1">
                <a:lumMod val="60000"/>
                <a:lumOff val="40000"/>
                <a:alpha val="73000"/>
              </a:schemeClr>
            </a:solidFill>
            <a:headEnd type="oval" w="sm" len="sm"/>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2ABECB1-238C-45DF-A529-1F57D4347F90}"/>
              </a:ext>
            </a:extLst>
          </p:cNvPr>
          <p:cNvCxnSpPr/>
          <p:nvPr/>
        </p:nvCxnSpPr>
        <p:spPr>
          <a:xfrm>
            <a:off x="5896564" y="5525887"/>
            <a:ext cx="1289204" cy="583078"/>
          </a:xfrm>
          <a:prstGeom prst="line">
            <a:avLst/>
          </a:prstGeom>
          <a:ln w="92075">
            <a:solidFill>
              <a:schemeClr val="accent1">
                <a:lumMod val="60000"/>
                <a:lumOff val="40000"/>
                <a:alpha val="73000"/>
              </a:schemeClr>
            </a:solidFill>
            <a:headEnd type="oval" w="sm" len="sm"/>
            <a:tailEnd type="oval" w="lg" len="lg"/>
          </a:ln>
        </p:spPr>
        <p:style>
          <a:lnRef idx="1">
            <a:schemeClr val="accent1"/>
          </a:lnRef>
          <a:fillRef idx="0">
            <a:schemeClr val="accent1"/>
          </a:fillRef>
          <a:effectRef idx="0">
            <a:schemeClr val="accent1"/>
          </a:effectRef>
          <a:fontRef idx="minor">
            <a:schemeClr val="tx1"/>
          </a:fontRef>
        </p:style>
      </p:cxnSp>
      <p:pic>
        <p:nvPicPr>
          <p:cNvPr id="51" name="Picture 50" descr="affirmastudioslogo.png">
            <a:extLst>
              <a:ext uri="{FF2B5EF4-FFF2-40B4-BE49-F238E27FC236}">
                <a16:creationId xmlns:a16="http://schemas.microsoft.com/office/drawing/2014/main" id="{E9FB9BEA-6E90-451F-8F0F-CFC3C7C2B8C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2759742" y="7688181"/>
            <a:ext cx="1008212" cy="257545"/>
          </a:xfrm>
          <a:prstGeom prst="rect">
            <a:avLst/>
          </a:prstGeom>
        </p:spPr>
      </p:pic>
    </p:spTree>
    <p:extLst>
      <p:ext uri="{BB962C8B-B14F-4D97-AF65-F5344CB8AC3E}">
        <p14:creationId xmlns:p14="http://schemas.microsoft.com/office/powerpoint/2010/main" val="217990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106CF8-5CE9-4968-A036-CBFBDD3D3BDB}"/>
              </a:ext>
            </a:extLst>
          </p:cNvPr>
          <p:cNvSpPr>
            <a:spLocks noGrp="1"/>
          </p:cNvSpPr>
          <p:nvPr>
            <p:ph type="title"/>
          </p:nvPr>
        </p:nvSpPr>
        <p:spPr>
          <a:xfrm>
            <a:off x="457200" y="1046609"/>
            <a:ext cx="13716000" cy="640080"/>
          </a:xfrm>
        </p:spPr>
        <p:txBody>
          <a:bodyPr/>
          <a:lstStyle/>
          <a:p>
            <a:r>
              <a:rPr lang="en-US" spc="248">
                <a:latin typeface="Segoe UI Light" panose="020B0502040204020203" pitchFamily="34" charset="0"/>
                <a:cs typeface="Segoe UI Light" panose="020B0502040204020203" pitchFamily="34" charset="0"/>
              </a:rPr>
              <a:t>Our Business Intelligence Services</a:t>
            </a:r>
            <a:br>
              <a:rPr lang="en-US" spc="248">
                <a:latin typeface="Segoe UI Light" panose="020B0502040204020203" pitchFamily="34" charset="0"/>
                <a:cs typeface="Segoe UI Light" panose="020B0502040204020203" pitchFamily="34" charset="0"/>
              </a:rPr>
            </a:br>
            <a:br>
              <a:rPr lang="en-US" spc="248">
                <a:latin typeface="Segoe UI Light" panose="020B0502040204020203" pitchFamily="34" charset="0"/>
                <a:cs typeface="Segoe UI Light" panose="020B0502040204020203" pitchFamily="34" charset="0"/>
              </a:rPr>
            </a:br>
            <a:endParaRPr lang="en-US"/>
          </a:p>
        </p:txBody>
      </p:sp>
      <p:sp>
        <p:nvSpPr>
          <p:cNvPr id="14" name="Rectangle 13">
            <a:extLst>
              <a:ext uri="{FF2B5EF4-FFF2-40B4-BE49-F238E27FC236}">
                <a16:creationId xmlns:a16="http://schemas.microsoft.com/office/drawing/2014/main" id="{96B8FF84-159C-4D7E-8D8A-53B1B76F1ECE}"/>
              </a:ext>
            </a:extLst>
          </p:cNvPr>
          <p:cNvSpPr/>
          <p:nvPr/>
        </p:nvSpPr>
        <p:spPr>
          <a:xfrm>
            <a:off x="2197217" y="1686689"/>
            <a:ext cx="10573209" cy="5982343"/>
          </a:xfrm>
          <a:prstGeom prst="rect">
            <a:avLst/>
          </a:prstGeom>
        </p:spPr>
        <p:txBody>
          <a:bodyPr wrap="square">
            <a:spAutoFit/>
          </a:bodyPr>
          <a:lstStyle/>
          <a:p>
            <a:pPr lvl="0"/>
            <a:r>
              <a:rPr lang="en-US" sz="2541">
                <a:solidFill>
                  <a:srgbClr val="005170"/>
                </a:solidFill>
                <a:latin typeface="Segoe UI Light" panose="020B0502040204020203" pitchFamily="34" charset="0"/>
                <a:ea typeface="Calibri" panose="020F0502020204030204" pitchFamily="34" charset="0"/>
                <a:cs typeface="Segoe UI Light" panose="020B0502040204020203" pitchFamily="34" charset="0"/>
              </a:rPr>
              <a:t>Data Warehouse and Database Consulting</a:t>
            </a:r>
          </a:p>
          <a:p>
            <a:pPr lvl="0">
              <a:lnSpc>
                <a:spcPct val="115000"/>
              </a:lnSpc>
            </a:pPr>
            <a:r>
              <a:rPr lang="en-US" sz="1600">
                <a:solidFill>
                  <a:prstClr val="black"/>
                </a:solidFill>
                <a:latin typeface="Segoe UI" panose="020B0502040204020203" pitchFamily="34" charset="0"/>
                <a:ea typeface="Calibri" panose="020F0502020204030204" pitchFamily="34" charset="0"/>
                <a:cs typeface="Segoe UI" panose="020B0502040204020203" pitchFamily="34" charset="0"/>
              </a:rPr>
              <a:t>We have expertise in designing, building, and maintaining database architecture ranging from data warehouses to transactional databases. We have strong experience working with most mainstream database platforms including Microsoft SQL Server, Oracle, Microsoft Azure, Amazon, and more. If you need a database assessment, performance tuning, or expertise with data warehouses, we can help. Without strong database architecture, usability and efficiency of any solution can suffer greatly.</a:t>
            </a:r>
          </a:p>
          <a:p>
            <a:pPr>
              <a:lnSpc>
                <a:spcPct val="115000"/>
              </a:lnSpc>
            </a:pPr>
            <a:endParaRPr lang="en-US" sz="1694">
              <a:solidFill>
                <a:srgbClr val="005170"/>
              </a:solidFill>
              <a:latin typeface="Segoe UI" panose="020B0502040204020203" pitchFamily="34" charset="0"/>
              <a:ea typeface="Calibri" panose="020F0502020204030204" pitchFamily="34" charset="0"/>
              <a:cs typeface="Segoe UI" panose="020B0502040204020203" pitchFamily="34" charset="0"/>
            </a:endParaRPr>
          </a:p>
          <a:p>
            <a:r>
              <a:rPr lang="en-US" sz="2541">
                <a:solidFill>
                  <a:srgbClr val="005170"/>
                </a:solidFill>
                <a:latin typeface="Segoe UI Light" panose="020B0502040204020203" pitchFamily="34" charset="0"/>
                <a:ea typeface="Calibri" panose="020F0502020204030204" pitchFamily="34" charset="0"/>
                <a:cs typeface="Segoe UI Light" panose="020B0502040204020203" pitchFamily="34" charset="0"/>
              </a:rPr>
              <a:t>Analytics Consulting</a:t>
            </a:r>
          </a:p>
          <a:p>
            <a:pPr>
              <a:lnSpc>
                <a:spcPct val="114000"/>
              </a:lnSpc>
            </a:pPr>
            <a:r>
              <a:rPr lang="en-US" sz="1600">
                <a:solidFill>
                  <a:prstClr val="black"/>
                </a:solidFill>
                <a:latin typeface="Segoe UI" panose="020B0502040204020203" pitchFamily="34" charset="0"/>
                <a:ea typeface="Calibri" panose="020F0502020204030204" pitchFamily="34" charset="0"/>
                <a:cs typeface="Segoe UI" panose="020B0502040204020203" pitchFamily="34" charset="0"/>
              </a:rPr>
              <a:t>We can help develop key business reports, dashboards and analytics using industry standard tools such as Microsoft Power BI, SQL Server Reporting Services, Qlik View, and Tableau. If you are looking for superior in-depth analysis of your data, we can help with the development of an OLAP Cube or Tabular Model. These analytical tools bring self-service Business Intelligence to your organization and allow for fast analysis and predictive analytics.</a:t>
            </a:r>
            <a:endParaRPr lang="en-US" sz="1600">
              <a:solidFill>
                <a:srgbClr val="005170"/>
              </a:solidFill>
              <a:latin typeface="Segoe UI Light" panose="020B0502040204020203" pitchFamily="34" charset="0"/>
              <a:ea typeface="Calibri" panose="020F0502020204030204" pitchFamily="34" charset="0"/>
              <a:cs typeface="Segoe UI Light" panose="020B0502040204020203" pitchFamily="34" charset="0"/>
            </a:endParaRPr>
          </a:p>
          <a:p>
            <a:pPr>
              <a:lnSpc>
                <a:spcPct val="114000"/>
              </a:lnSpc>
            </a:pPr>
            <a:endParaRPr lang="en-US" sz="1271">
              <a:solidFill>
                <a:srgbClr val="005170"/>
              </a:solidFill>
              <a:latin typeface="Segoe UI Light" panose="020B0502040204020203" pitchFamily="34" charset="0"/>
              <a:ea typeface="Calibri" panose="020F0502020204030204" pitchFamily="34" charset="0"/>
              <a:cs typeface="Segoe UI Light" panose="020B0502040204020203" pitchFamily="34" charset="0"/>
            </a:endParaRPr>
          </a:p>
          <a:p>
            <a:r>
              <a:rPr lang="en-US" sz="2541">
                <a:solidFill>
                  <a:srgbClr val="005170"/>
                </a:solidFill>
                <a:latin typeface="Segoe UI Light" panose="020B0502040204020203" pitchFamily="34" charset="0"/>
                <a:ea typeface="Calibri" panose="020F0502020204030204" pitchFamily="34" charset="0"/>
                <a:cs typeface="Segoe UI Light" panose="020B0502040204020203" pitchFamily="34" charset="0"/>
              </a:rPr>
              <a:t>Strategic Business Intelligence Consulting</a:t>
            </a:r>
          </a:p>
          <a:p>
            <a:pPr>
              <a:lnSpc>
                <a:spcPct val="115000"/>
              </a:lnSpc>
            </a:pPr>
            <a:r>
              <a:rPr lang="en-US" sz="1600">
                <a:latin typeface="Segoe UI" panose="020B0502040204020203" pitchFamily="34" charset="0"/>
                <a:ea typeface="Calibri" panose="020F0502020204030204" pitchFamily="34" charset="0"/>
                <a:cs typeface="Segoe UI" panose="020B0502040204020203" pitchFamily="34" charset="0"/>
              </a:rPr>
              <a:t>We understand that not every organization is ready to implement a Business Intelligence system or replace their current Business Intelligence environment. We can partner with you to understand your current reporting and analytical needs and recommend a strategic approach for introducing a Business Intelligence system. This Strategic Business Intelligence Consulting facilitates a thorough understanding of your current environment and the investment needed to implement a scalable, enterprise solution.</a:t>
            </a:r>
          </a:p>
          <a:p>
            <a:pPr>
              <a:lnSpc>
                <a:spcPct val="115000"/>
              </a:lnSpc>
            </a:pPr>
            <a:endParaRPr lang="en-US" sz="1482">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84668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BE34FE1-8267-1B42-9C0B-ED9227A7D6DD}"/>
              </a:ext>
            </a:extLst>
          </p:cNvPr>
          <p:cNvSpPr/>
          <p:nvPr/>
        </p:nvSpPr>
        <p:spPr>
          <a:xfrm>
            <a:off x="6646466" y="2003780"/>
            <a:ext cx="6628890" cy="1494860"/>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latin typeface="Segoe UI" panose="020B0502040204020203" pitchFamily="34" charset="0"/>
            </a:endParaRPr>
          </a:p>
        </p:txBody>
      </p:sp>
      <p:sp>
        <p:nvSpPr>
          <p:cNvPr id="19" name="Title 18">
            <a:extLst>
              <a:ext uri="{FF2B5EF4-FFF2-40B4-BE49-F238E27FC236}">
                <a16:creationId xmlns:a16="http://schemas.microsoft.com/office/drawing/2014/main" id="{8A1C8D09-9EFC-40CB-85C4-D78F482943AE}"/>
              </a:ext>
            </a:extLst>
          </p:cNvPr>
          <p:cNvSpPr>
            <a:spLocks noGrp="1"/>
          </p:cNvSpPr>
          <p:nvPr>
            <p:ph type="title"/>
          </p:nvPr>
        </p:nvSpPr>
        <p:spPr/>
        <p:txBody>
          <a:bodyPr vert="horz" lIns="91440" tIns="91440" rIns="91440" bIns="91440" rtlCol="0" anchor="ctr">
            <a:normAutofit fontScale="90000"/>
          </a:bodyPr>
          <a:lstStyle/>
          <a:p>
            <a:r>
              <a:rPr lang="en-US"/>
              <a:t>Engagement Overview: </a:t>
            </a:r>
            <a:r>
              <a:rPr lang="en-US" b="1"/>
              <a:t>Project Phases</a:t>
            </a:r>
          </a:p>
        </p:txBody>
      </p:sp>
      <p:sp>
        <p:nvSpPr>
          <p:cNvPr id="29" name="TextBox 28">
            <a:extLst>
              <a:ext uri="{FF2B5EF4-FFF2-40B4-BE49-F238E27FC236}">
                <a16:creationId xmlns:a16="http://schemas.microsoft.com/office/drawing/2014/main" id="{4D4D591B-0E92-1D40-A403-34024AEC0012}"/>
              </a:ext>
            </a:extLst>
          </p:cNvPr>
          <p:cNvSpPr txBox="1"/>
          <p:nvPr/>
        </p:nvSpPr>
        <p:spPr>
          <a:xfrm>
            <a:off x="6757831" y="2006911"/>
            <a:ext cx="6649453" cy="1420004"/>
          </a:xfrm>
          <a:prstGeom prst="rect">
            <a:avLst/>
          </a:prstGeom>
          <a:noFill/>
        </p:spPr>
        <p:txBody>
          <a:bodyPr wrap="square" rtlCol="0">
            <a:spAutoFit/>
          </a:bodyPr>
          <a:lstStyle>
            <a:defPPr>
              <a:defRPr lang="en-US"/>
            </a:defPPr>
            <a:lvl1pPr lvl="0">
              <a:lnSpc>
                <a:spcPct val="100000"/>
              </a:lnSpc>
              <a:defRPr sz="16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50000"/>
              </a:lnSpc>
            </a:pPr>
            <a:r>
              <a:rPr lang="en-US" sz="2000"/>
              <a:t>Business Requirements Gathering</a:t>
            </a:r>
          </a:p>
          <a:p>
            <a:pPr algn="ctr">
              <a:lnSpc>
                <a:spcPct val="150000"/>
              </a:lnSpc>
            </a:pPr>
            <a:r>
              <a:rPr lang="en-US" sz="2000"/>
              <a:t>BI Tools Assessment &amp; Recommendations</a:t>
            </a:r>
          </a:p>
          <a:p>
            <a:pPr algn="ctr">
              <a:lnSpc>
                <a:spcPct val="150000"/>
              </a:lnSpc>
            </a:pPr>
            <a:r>
              <a:rPr lang="en-US" sz="2000"/>
              <a:t>Architecture and Roadmap</a:t>
            </a:r>
          </a:p>
        </p:txBody>
      </p:sp>
      <p:sp>
        <p:nvSpPr>
          <p:cNvPr id="10" name="Rectangle 9">
            <a:extLst>
              <a:ext uri="{FF2B5EF4-FFF2-40B4-BE49-F238E27FC236}">
                <a16:creationId xmlns:a16="http://schemas.microsoft.com/office/drawing/2014/main" id="{9BDC0FB4-41A5-470B-9BEE-CC8DAF3A4B43}"/>
              </a:ext>
            </a:extLst>
          </p:cNvPr>
          <p:cNvSpPr/>
          <p:nvPr/>
        </p:nvSpPr>
        <p:spPr>
          <a:xfrm>
            <a:off x="937933" y="1972023"/>
            <a:ext cx="5708532" cy="1540266"/>
          </a:xfrm>
          <a:prstGeom prst="rect">
            <a:avLst/>
          </a:prstGeom>
          <a:solidFill>
            <a:srgbClr val="0096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lvl="0"/>
            <a:endParaRPr lang="en-US" sz="2400" b="1">
              <a:solidFill>
                <a:schemeClr val="bg1"/>
              </a:solidFill>
              <a:latin typeface="Segoe UI" panose="020B0502040204020203" pitchFamily="34" charset="0"/>
              <a:cs typeface="Segoe UI" panose="020B0502040204020203" pitchFamily="34" charset="0"/>
            </a:endParaRPr>
          </a:p>
          <a:p>
            <a:pPr lvl="0"/>
            <a:r>
              <a:rPr lang="en-US" sz="2400" b="1">
                <a:solidFill>
                  <a:schemeClr val="bg1"/>
                </a:solidFill>
                <a:latin typeface="Segoe UI" panose="020B0502040204020203" pitchFamily="34" charset="0"/>
                <a:cs typeface="Segoe UI" panose="020B0502040204020203" pitchFamily="34" charset="0"/>
              </a:rPr>
              <a:t>Planning</a:t>
            </a:r>
          </a:p>
          <a:p>
            <a:endParaRPr lang="en-US" sz="2400" b="1">
              <a:solidFill>
                <a:schemeClr val="bg1"/>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94DAC365-22D3-4AC0-A09C-B30CA170B84A}"/>
              </a:ext>
            </a:extLst>
          </p:cNvPr>
          <p:cNvSpPr/>
          <p:nvPr/>
        </p:nvSpPr>
        <p:spPr>
          <a:xfrm>
            <a:off x="937933" y="3690770"/>
            <a:ext cx="5708532" cy="1443790"/>
          </a:xfrm>
          <a:prstGeom prst="rect">
            <a:avLst/>
          </a:prstGeom>
          <a:solidFill>
            <a:srgbClr val="0065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2400" b="1">
                <a:latin typeface="Segoe UI" panose="020B0502040204020203" pitchFamily="34" charset="0"/>
                <a:cs typeface="Segoe UI" panose="020B0502040204020203" pitchFamily="34" charset="0"/>
              </a:rPr>
              <a:t>Implementation</a:t>
            </a:r>
          </a:p>
        </p:txBody>
      </p:sp>
      <p:sp>
        <p:nvSpPr>
          <p:cNvPr id="12" name="Rectangle 11">
            <a:extLst>
              <a:ext uri="{FF2B5EF4-FFF2-40B4-BE49-F238E27FC236}">
                <a16:creationId xmlns:a16="http://schemas.microsoft.com/office/drawing/2014/main" id="{6D614304-C2F9-4913-81F9-466B9D71BD31}"/>
              </a:ext>
            </a:extLst>
          </p:cNvPr>
          <p:cNvSpPr/>
          <p:nvPr/>
        </p:nvSpPr>
        <p:spPr>
          <a:xfrm>
            <a:off x="937933" y="5313043"/>
            <a:ext cx="5708532" cy="1472316"/>
          </a:xfrm>
          <a:prstGeom prst="rect">
            <a:avLst/>
          </a:prstGeom>
          <a:solidFill>
            <a:srgbClr val="004E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2400" b="1">
                <a:latin typeface="Segoe UI" panose="020B0502040204020203" pitchFamily="34" charset="0"/>
                <a:cs typeface="Segoe UI" panose="020B0502040204020203" pitchFamily="34" charset="0"/>
              </a:rPr>
              <a:t>Deployment</a:t>
            </a:r>
          </a:p>
        </p:txBody>
      </p:sp>
      <p:sp>
        <p:nvSpPr>
          <p:cNvPr id="16" name="TextBox 15">
            <a:extLst>
              <a:ext uri="{FF2B5EF4-FFF2-40B4-BE49-F238E27FC236}">
                <a16:creationId xmlns:a16="http://schemas.microsoft.com/office/drawing/2014/main" id="{8389CF8D-E9D1-46D1-AC4C-4DFA34CB6669}"/>
              </a:ext>
            </a:extLst>
          </p:cNvPr>
          <p:cNvSpPr txBox="1"/>
          <p:nvPr/>
        </p:nvSpPr>
        <p:spPr>
          <a:xfrm>
            <a:off x="6873837" y="3728803"/>
            <a:ext cx="6649453" cy="1477328"/>
          </a:xfrm>
          <a:prstGeom prst="rect">
            <a:avLst/>
          </a:prstGeom>
          <a:noFill/>
        </p:spPr>
        <p:txBody>
          <a:bodyPr wrap="square" rtlCol="0">
            <a:spAutoFit/>
          </a:bodyPr>
          <a:lstStyle>
            <a:defPPr>
              <a:defRPr lang="en-US"/>
            </a:defPPr>
            <a:lvl1pPr lvl="0">
              <a:lnSpc>
                <a:spcPct val="100000"/>
              </a:lnSpc>
              <a:defRPr sz="16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50000"/>
              </a:lnSpc>
            </a:pPr>
            <a:r>
              <a:rPr lang="en-US" sz="2000"/>
              <a:t>Development &amp; Production Servers </a:t>
            </a:r>
          </a:p>
          <a:p>
            <a:pPr algn="ctr">
              <a:lnSpc>
                <a:spcPct val="150000"/>
              </a:lnSpc>
            </a:pPr>
            <a:r>
              <a:rPr lang="en-US" sz="2000"/>
              <a:t>SQL Server</a:t>
            </a:r>
          </a:p>
          <a:p>
            <a:pPr algn="ctr">
              <a:lnSpc>
                <a:spcPct val="150000"/>
              </a:lnSpc>
            </a:pPr>
            <a:r>
              <a:rPr lang="en-US" sz="2000"/>
              <a:t>Networking</a:t>
            </a:r>
          </a:p>
        </p:txBody>
      </p:sp>
      <p:sp>
        <p:nvSpPr>
          <p:cNvPr id="17" name="Rectangle 16">
            <a:extLst>
              <a:ext uri="{FF2B5EF4-FFF2-40B4-BE49-F238E27FC236}">
                <a16:creationId xmlns:a16="http://schemas.microsoft.com/office/drawing/2014/main" id="{5A0C054C-7C34-4A57-9E78-1ECBF2506E16}"/>
              </a:ext>
            </a:extLst>
          </p:cNvPr>
          <p:cNvSpPr/>
          <p:nvPr/>
        </p:nvSpPr>
        <p:spPr>
          <a:xfrm>
            <a:off x="6662387" y="3698382"/>
            <a:ext cx="6628890" cy="1436179"/>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latin typeface="Segoe UI" panose="020B0502040204020203" pitchFamily="34" charset="0"/>
            </a:endParaRPr>
          </a:p>
        </p:txBody>
      </p:sp>
      <p:sp>
        <p:nvSpPr>
          <p:cNvPr id="18" name="TextBox 17">
            <a:extLst>
              <a:ext uri="{FF2B5EF4-FFF2-40B4-BE49-F238E27FC236}">
                <a16:creationId xmlns:a16="http://schemas.microsoft.com/office/drawing/2014/main" id="{E01B09AF-1689-4007-92BE-4724AA0B9071}"/>
              </a:ext>
            </a:extLst>
          </p:cNvPr>
          <p:cNvSpPr txBox="1"/>
          <p:nvPr/>
        </p:nvSpPr>
        <p:spPr>
          <a:xfrm>
            <a:off x="6757831" y="3626810"/>
            <a:ext cx="6649453" cy="1420004"/>
          </a:xfrm>
          <a:prstGeom prst="rect">
            <a:avLst/>
          </a:prstGeom>
          <a:noFill/>
        </p:spPr>
        <p:txBody>
          <a:bodyPr wrap="square" rtlCol="0">
            <a:spAutoFit/>
          </a:bodyPr>
          <a:lstStyle>
            <a:defPPr>
              <a:defRPr lang="en-US"/>
            </a:defPPr>
            <a:lvl1pPr lvl="0">
              <a:lnSpc>
                <a:spcPct val="100000"/>
              </a:lnSpc>
              <a:defRPr sz="16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50000"/>
              </a:lnSpc>
            </a:pPr>
            <a:r>
              <a:rPr lang="en-US" sz="2000"/>
              <a:t>Data Modeling &amp; Tool Setup</a:t>
            </a:r>
          </a:p>
          <a:p>
            <a:pPr algn="ctr">
              <a:lnSpc>
                <a:spcPct val="150000"/>
              </a:lnSpc>
            </a:pPr>
            <a:r>
              <a:rPr lang="en-US" sz="2000"/>
              <a:t>Agile Sprints for Source Systems (ETL, Dashboards, QA, Review)</a:t>
            </a:r>
          </a:p>
        </p:txBody>
      </p:sp>
      <p:sp>
        <p:nvSpPr>
          <p:cNvPr id="20" name="TextBox 19">
            <a:extLst>
              <a:ext uri="{FF2B5EF4-FFF2-40B4-BE49-F238E27FC236}">
                <a16:creationId xmlns:a16="http://schemas.microsoft.com/office/drawing/2014/main" id="{51236773-85A6-4318-ACC7-574597E3A438}"/>
              </a:ext>
            </a:extLst>
          </p:cNvPr>
          <p:cNvSpPr txBox="1"/>
          <p:nvPr/>
        </p:nvSpPr>
        <p:spPr>
          <a:xfrm>
            <a:off x="6766928" y="5423397"/>
            <a:ext cx="6649453" cy="1477328"/>
          </a:xfrm>
          <a:prstGeom prst="rect">
            <a:avLst/>
          </a:prstGeom>
          <a:noFill/>
        </p:spPr>
        <p:txBody>
          <a:bodyPr wrap="square" rtlCol="0">
            <a:spAutoFit/>
          </a:bodyPr>
          <a:lstStyle>
            <a:defPPr>
              <a:defRPr lang="en-US"/>
            </a:defPPr>
            <a:lvl1pPr lvl="0">
              <a:lnSpc>
                <a:spcPct val="100000"/>
              </a:lnSpc>
              <a:defRPr sz="16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50000"/>
              </a:lnSpc>
            </a:pPr>
            <a:r>
              <a:rPr lang="en-US" sz="2000"/>
              <a:t>Development &amp; Production Servers </a:t>
            </a:r>
          </a:p>
          <a:p>
            <a:pPr algn="ctr">
              <a:lnSpc>
                <a:spcPct val="150000"/>
              </a:lnSpc>
            </a:pPr>
            <a:r>
              <a:rPr lang="en-US" sz="2000"/>
              <a:t>SQL Server</a:t>
            </a:r>
          </a:p>
          <a:p>
            <a:pPr algn="ctr">
              <a:lnSpc>
                <a:spcPct val="150000"/>
              </a:lnSpc>
            </a:pPr>
            <a:r>
              <a:rPr lang="en-US" sz="2000"/>
              <a:t>Networking</a:t>
            </a:r>
          </a:p>
        </p:txBody>
      </p:sp>
      <p:sp>
        <p:nvSpPr>
          <p:cNvPr id="21" name="Rectangle 20">
            <a:extLst>
              <a:ext uri="{FF2B5EF4-FFF2-40B4-BE49-F238E27FC236}">
                <a16:creationId xmlns:a16="http://schemas.microsoft.com/office/drawing/2014/main" id="{17895095-BA7D-48B6-8630-4A992B99728F}"/>
              </a:ext>
            </a:extLst>
          </p:cNvPr>
          <p:cNvSpPr/>
          <p:nvPr/>
        </p:nvSpPr>
        <p:spPr>
          <a:xfrm>
            <a:off x="6651015" y="5352033"/>
            <a:ext cx="6628890" cy="1436179"/>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latin typeface="Segoe UI" panose="020B0502040204020203" pitchFamily="34" charset="0"/>
            </a:endParaRPr>
          </a:p>
        </p:txBody>
      </p:sp>
      <p:sp>
        <p:nvSpPr>
          <p:cNvPr id="22" name="TextBox 21">
            <a:extLst>
              <a:ext uri="{FF2B5EF4-FFF2-40B4-BE49-F238E27FC236}">
                <a16:creationId xmlns:a16="http://schemas.microsoft.com/office/drawing/2014/main" id="{D34280E6-697A-4B26-A53B-32FCD6346A94}"/>
              </a:ext>
            </a:extLst>
          </p:cNvPr>
          <p:cNvSpPr txBox="1"/>
          <p:nvPr/>
        </p:nvSpPr>
        <p:spPr>
          <a:xfrm>
            <a:off x="6757831" y="5334302"/>
            <a:ext cx="6649453" cy="1420004"/>
          </a:xfrm>
          <a:prstGeom prst="rect">
            <a:avLst/>
          </a:prstGeom>
          <a:noFill/>
        </p:spPr>
        <p:txBody>
          <a:bodyPr wrap="square" rtlCol="0">
            <a:spAutoFit/>
          </a:bodyPr>
          <a:lstStyle>
            <a:defPPr>
              <a:defRPr lang="en-US"/>
            </a:defPPr>
            <a:lvl1pPr lvl="0">
              <a:lnSpc>
                <a:spcPct val="100000"/>
              </a:lnSpc>
              <a:defRPr sz="16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50000"/>
              </a:lnSpc>
            </a:pPr>
            <a:r>
              <a:rPr lang="en-US" sz="2000"/>
              <a:t>Additional QA &amp; Bug Fixing</a:t>
            </a:r>
          </a:p>
          <a:p>
            <a:pPr algn="ctr">
              <a:lnSpc>
                <a:spcPct val="150000"/>
              </a:lnSpc>
            </a:pPr>
            <a:r>
              <a:rPr lang="en-US" sz="2000"/>
              <a:t>User Acceptance Testing</a:t>
            </a:r>
          </a:p>
          <a:p>
            <a:pPr algn="ctr">
              <a:lnSpc>
                <a:spcPct val="150000"/>
              </a:lnSpc>
            </a:pPr>
            <a:r>
              <a:rPr lang="en-US" sz="2000"/>
              <a:t>Documentation &amp; Training</a:t>
            </a:r>
          </a:p>
        </p:txBody>
      </p:sp>
      <p:sp>
        <p:nvSpPr>
          <p:cNvPr id="3" name="Slide Number Placeholder 2">
            <a:extLst>
              <a:ext uri="{FF2B5EF4-FFF2-40B4-BE49-F238E27FC236}">
                <a16:creationId xmlns:a16="http://schemas.microsoft.com/office/drawing/2014/main" id="{E1B2DD5F-724B-4D63-9F96-24C64FBDDEC7}"/>
              </a:ext>
            </a:extLst>
          </p:cNvPr>
          <p:cNvSpPr>
            <a:spLocks noGrp="1"/>
          </p:cNvSpPr>
          <p:nvPr>
            <p:ph type="sldNum" sz="quarter" idx="12"/>
          </p:nvPr>
        </p:nvSpPr>
        <p:spPr/>
        <p:txBody>
          <a:bodyPr/>
          <a:lstStyle/>
          <a:p>
            <a:fld id="{49A40DB5-B054-4B52-B27D-446721D6CC27}" type="slidenum">
              <a:rPr lang="en-US" smtClean="0"/>
              <a:pPr/>
              <a:t>3</a:t>
            </a:fld>
            <a:endParaRPr lang="en-US"/>
          </a:p>
        </p:txBody>
      </p:sp>
      <p:pic>
        <p:nvPicPr>
          <p:cNvPr id="15" name="Picture 14">
            <a:extLst>
              <a:ext uri="{FF2B5EF4-FFF2-40B4-BE49-F238E27FC236}">
                <a16:creationId xmlns:a16="http://schemas.microsoft.com/office/drawing/2014/main" id="{8C90A4A8-FCCF-4BCD-B0C2-738CD012529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7384" y="2482947"/>
            <a:ext cx="598909" cy="598909"/>
          </a:xfrm>
          <a:prstGeom prst="rect">
            <a:avLst/>
          </a:prstGeom>
        </p:spPr>
      </p:pic>
      <p:pic>
        <p:nvPicPr>
          <p:cNvPr id="24" name="Picture 23">
            <a:extLst>
              <a:ext uri="{FF2B5EF4-FFF2-40B4-BE49-F238E27FC236}">
                <a16:creationId xmlns:a16="http://schemas.microsoft.com/office/drawing/2014/main" id="{B8A316EB-CCA2-4E69-BCC1-CA7E6FE296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3116" y="4154027"/>
            <a:ext cx="626880" cy="626880"/>
          </a:xfrm>
          <a:prstGeom prst="rect">
            <a:avLst/>
          </a:prstGeom>
        </p:spPr>
      </p:pic>
      <p:pic>
        <p:nvPicPr>
          <p:cNvPr id="25" name="Picture 24">
            <a:extLst>
              <a:ext uri="{FF2B5EF4-FFF2-40B4-BE49-F238E27FC236}">
                <a16:creationId xmlns:a16="http://schemas.microsoft.com/office/drawing/2014/main" id="{6DF5F20B-D9BB-4A1C-BBB3-4AEB74D7EF0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76793" y="5755978"/>
            <a:ext cx="573203" cy="573203"/>
          </a:xfrm>
          <a:prstGeom prst="rect">
            <a:avLst/>
          </a:prstGeom>
        </p:spPr>
      </p:pic>
    </p:spTree>
    <p:extLst>
      <p:ext uri="{BB962C8B-B14F-4D97-AF65-F5344CB8AC3E}">
        <p14:creationId xmlns:p14="http://schemas.microsoft.com/office/powerpoint/2010/main" val="330446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FB5B658-DF45-47C1-BF79-84D5C34F23C3}"/>
              </a:ext>
            </a:extLst>
          </p:cNvPr>
          <p:cNvGraphicFramePr>
            <a:graphicFrameLocks noGrp="1"/>
          </p:cNvGraphicFramePr>
          <p:nvPr>
            <p:extLst>
              <p:ext uri="{D42A27DB-BD31-4B8C-83A1-F6EECF244321}">
                <p14:modId xmlns:p14="http://schemas.microsoft.com/office/powerpoint/2010/main" val="403468731"/>
              </p:ext>
            </p:extLst>
          </p:nvPr>
        </p:nvGraphicFramePr>
        <p:xfrm>
          <a:off x="1671144" y="1586198"/>
          <a:ext cx="11824139" cy="6101080"/>
        </p:xfrm>
        <a:graphic>
          <a:graphicData uri="http://schemas.openxmlformats.org/drawingml/2006/table">
            <a:tbl>
              <a:tblPr firstRow="1" bandRow="1">
                <a:tableStyleId>{5C22544A-7EE6-4342-B048-85BDC9FD1C3A}</a:tableStyleId>
              </a:tblPr>
              <a:tblGrid>
                <a:gridCol w="5978107">
                  <a:extLst>
                    <a:ext uri="{9D8B030D-6E8A-4147-A177-3AD203B41FA5}">
                      <a16:colId xmlns:a16="http://schemas.microsoft.com/office/drawing/2014/main" val="1086816106"/>
                    </a:ext>
                  </a:extLst>
                </a:gridCol>
                <a:gridCol w="5846032">
                  <a:extLst>
                    <a:ext uri="{9D8B030D-6E8A-4147-A177-3AD203B41FA5}">
                      <a16:colId xmlns:a16="http://schemas.microsoft.com/office/drawing/2014/main" val="4010153553"/>
                    </a:ext>
                  </a:extLst>
                </a:gridCol>
              </a:tblGrid>
              <a:tr h="0">
                <a:tc>
                  <a:txBody>
                    <a:bodyPr/>
                    <a:lstStyle/>
                    <a:p>
                      <a:pPr lvl="0"/>
                      <a:r>
                        <a:rPr lang="en-US" sz="2400" b="1" kern="1200">
                          <a:solidFill>
                            <a:srgbClr val="0096A9"/>
                          </a:solidFill>
                          <a:latin typeface="Segoe UI" panose="020B0502040204020203" pitchFamily="34" charset="0"/>
                          <a:ea typeface="+mn-ea"/>
                          <a:cs typeface="Segoe UI" panose="020B0502040204020203" pitchFamily="34" charset="0"/>
                        </a:rPr>
                        <a:t>Database Platforms</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Calibri" panose="020F0502020204030204" pitchFamily="34" charset="0"/>
                          <a:cs typeface="Segoe UI" panose="020B0502040204020203" pitchFamily="34" charset="0"/>
                        </a:rPr>
                        <a:t>Microsoft SQL Server 2000 – 2016</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Microsoft Azure</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ORACLE</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MySQL</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Amazon RDS</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Amazon Redshift</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Elastic Search</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Hadoop</a:t>
                      </a:r>
                    </a:p>
                    <a:p>
                      <a:pPr marL="0" lvl="0" indent="0">
                        <a:buFont typeface="Arial" panose="020B0604020202020204" pitchFamily="34" charset="0"/>
                        <a:buNone/>
                      </a:pPr>
                      <a:endPar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endParaRPr>
                    </a:p>
                    <a:p>
                      <a:pPr marL="0" lvl="0" indent="0">
                        <a:buFont typeface="Arial" panose="020B0604020202020204" pitchFamily="34" charset="0"/>
                        <a:buNone/>
                      </a:pPr>
                      <a:endPar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endParaRPr>
                    </a:p>
                    <a:p>
                      <a:pPr marL="0" lvl="0" indent="0">
                        <a:buFont typeface="Arial" panose="020B0604020202020204" pitchFamily="34" charset="0"/>
                        <a:buNone/>
                      </a:pPr>
                      <a:endPar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endParaRPr>
                    </a:p>
                    <a:p>
                      <a:pPr lvl="0"/>
                      <a:r>
                        <a:rPr lang="en-US" sz="2400" b="1" kern="1200">
                          <a:solidFill>
                            <a:srgbClr val="0096A9"/>
                          </a:solidFill>
                          <a:latin typeface="Segoe UI" panose="020B0502040204020203" pitchFamily="34" charset="0"/>
                          <a:ea typeface="+mn-ea"/>
                          <a:cs typeface="Segoe UI" panose="020B0502040204020203" pitchFamily="34" charset="0"/>
                        </a:rPr>
                        <a:t>ETL</a:t>
                      </a:r>
                    </a:p>
                    <a:p>
                      <a:pPr marL="285750" lvl="0" indent="-285750">
                        <a:buFont typeface="Arial" panose="020B0604020202020204" pitchFamily="34" charset="0"/>
                        <a:buChar char="•"/>
                      </a:pPr>
                      <a:r>
                        <a:rPr lang="en-US" sz="1800" b="0">
                          <a:solidFill>
                            <a:schemeClr val="tx1"/>
                          </a:solidFill>
                          <a:latin typeface="Segoe UI" panose="020B0502040204020203" pitchFamily="34" charset="0"/>
                          <a:ea typeface="MS Mincho" panose="02020609040205080304" pitchFamily="49" charset="-128"/>
                          <a:cs typeface="Segoe UI" panose="020B0502040204020203" pitchFamily="34" charset="0"/>
                        </a:rPr>
                        <a:t>SQL Server Integration Services</a:t>
                      </a:r>
                    </a:p>
                    <a:p>
                      <a:pPr marL="285750" lvl="0" indent="-285750">
                        <a:buFont typeface="Arial" panose="020B0604020202020204" pitchFamily="34" charset="0"/>
                        <a:buChar char="•"/>
                      </a:pPr>
                      <a:r>
                        <a:rPr lang="en-US" sz="1800" b="0">
                          <a:solidFill>
                            <a:schemeClr val="tx1"/>
                          </a:solidFill>
                          <a:latin typeface="Segoe UI" panose="020B0502040204020203" pitchFamily="34" charset="0"/>
                          <a:ea typeface="MS Mincho" panose="02020609040205080304" pitchFamily="49" charset="-128"/>
                          <a:cs typeface="Segoe UI" panose="020B0502040204020203" pitchFamily="34" charset="0"/>
                        </a:rPr>
                        <a:t>Azure Data Factory</a:t>
                      </a:r>
                    </a:p>
                    <a:p>
                      <a:pPr marL="285750" lvl="0" indent="-285750">
                        <a:buFont typeface="Arial" panose="020B0604020202020204" pitchFamily="34" charset="0"/>
                        <a:buChar char="•"/>
                      </a:pPr>
                      <a:r>
                        <a:rPr lang="en-US" sz="1800" b="0">
                          <a:solidFill>
                            <a:schemeClr val="tx1"/>
                          </a:solidFill>
                          <a:latin typeface="Segoe UI" panose="020B0502040204020203" pitchFamily="34" charset="0"/>
                          <a:ea typeface="MS Mincho" panose="02020609040205080304" pitchFamily="49" charset="-128"/>
                          <a:cs typeface="Segoe UI" panose="020B0502040204020203" pitchFamily="34" charset="0"/>
                        </a:rPr>
                        <a:t>Informatica</a:t>
                      </a:r>
                    </a:p>
                    <a:p>
                      <a:pPr marL="285750" lvl="0" indent="-285750">
                        <a:buFont typeface="Arial" panose="020B0604020202020204" pitchFamily="34" charset="0"/>
                        <a:buChar char="•"/>
                      </a:pPr>
                      <a:r>
                        <a:rPr lang="en-US" sz="1800" b="0">
                          <a:solidFill>
                            <a:schemeClr val="tx1"/>
                          </a:solidFill>
                          <a:latin typeface="Segoe UI" panose="020B0502040204020203" pitchFamily="34" charset="0"/>
                          <a:ea typeface="MS Mincho" panose="02020609040205080304" pitchFamily="49" charset="-128"/>
                          <a:cs typeface="Segoe UI" panose="020B0502040204020203" pitchFamily="34" charset="0"/>
                        </a:rPr>
                        <a:t>ETL Works</a:t>
                      </a:r>
                    </a:p>
                    <a:p>
                      <a:pPr marL="0" lvl="0" indent="0">
                        <a:buFont typeface="Arial" panose="020B0604020202020204" pitchFamily="34" charset="0"/>
                        <a:buNone/>
                      </a:pPr>
                      <a:endPar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endParaRPr>
                    </a:p>
                  </a:txBody>
                  <a:tcPr>
                    <a:noFill/>
                  </a:tcPr>
                </a:tc>
                <a:tc>
                  <a:txBody>
                    <a:bodyPr/>
                    <a:lstStyle/>
                    <a:p>
                      <a:r>
                        <a:rPr lang="en-US" sz="2400" b="1" kern="1200">
                          <a:solidFill>
                            <a:srgbClr val="0096A9"/>
                          </a:solidFill>
                          <a:latin typeface="Segoe UI" panose="020B0502040204020203" pitchFamily="34" charset="0"/>
                          <a:ea typeface="+mn-ea"/>
                          <a:cs typeface="Segoe UI" panose="020B0502040204020203" pitchFamily="34" charset="0"/>
                        </a:rPr>
                        <a:t>Reporting and Analytics</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Microsoft SQL Server Analysis Services</a:t>
                      </a:r>
                    </a:p>
                    <a:p>
                      <a:pPr marL="742950" lvl="1"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Multi-dimensional</a:t>
                      </a:r>
                    </a:p>
                    <a:p>
                      <a:pPr marL="742950" lvl="1"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Tabular</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Microsoft SQL Server Reporting Services</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Power BI</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PowerPivot</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Tableau</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QlikView</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Qlik Sense</a:t>
                      </a:r>
                    </a:p>
                    <a:p>
                      <a:pPr marL="285750" lvl="0" indent="-285750">
                        <a:buFont typeface="Arial" panose="020B0604020202020204" pitchFamily="34" charset="0"/>
                        <a:buChar char="•"/>
                      </a:pPr>
                      <a:r>
                        <a:rPr lang="en-US" sz="1800" b="0">
                          <a:solidFill>
                            <a:prstClr val="black"/>
                          </a:solidFill>
                          <a:latin typeface="Segoe UI" panose="020B0502040204020203" pitchFamily="34" charset="0"/>
                          <a:ea typeface="MS Mincho" panose="02020609040205080304" pitchFamily="49" charset="-128"/>
                          <a:cs typeface="Segoe UI" panose="020B0502040204020203" pitchFamily="34" charset="0"/>
                        </a:rPr>
                        <a:t>Business Objects</a:t>
                      </a:r>
                    </a:p>
                    <a:p>
                      <a:pPr marL="0" lvl="0" indent="0">
                        <a:buFont typeface="Arial" panose="020B0604020202020204" pitchFamily="34" charset="0"/>
                        <a:buNone/>
                      </a:pPr>
                      <a:endParaRPr lang="en-US" sz="1400" b="0">
                        <a:solidFill>
                          <a:srgbClr val="F75714"/>
                        </a:solidFill>
                        <a:latin typeface="Segoe UI Light" panose="020B0502040204020203" pitchFamily="34" charset="0"/>
                        <a:ea typeface="MS Mincho" panose="02020609040205080304" pitchFamily="49" charset="-128"/>
                        <a:cs typeface="Segoe UI Light" panose="020B0502040204020203" pitchFamily="34" charset="0"/>
                      </a:endParaRPr>
                    </a:p>
                    <a:p>
                      <a:pPr marL="0" lvl="0" indent="0" algn="l" defTabSz="1005840" rtl="0" eaLnBrk="1" latinLnBrk="0" hangingPunct="1">
                        <a:buFont typeface="Arial" panose="020B0604020202020204" pitchFamily="34" charset="0"/>
                        <a:buNone/>
                      </a:pPr>
                      <a:r>
                        <a:rPr lang="en-US" sz="2400" b="1" kern="1200">
                          <a:solidFill>
                            <a:srgbClr val="0096A9"/>
                          </a:solidFill>
                          <a:latin typeface="Segoe UI" panose="020B0502040204020203" pitchFamily="34" charset="0"/>
                          <a:ea typeface="+mn-ea"/>
                          <a:cs typeface="Segoe UI" panose="020B0502040204020203" pitchFamily="34" charset="0"/>
                        </a:rPr>
                        <a:t>Partnerships</a:t>
                      </a:r>
                      <a:endParaRPr lang="en-US" sz="2500" b="0" kern="1200">
                        <a:solidFill>
                          <a:srgbClr val="F75714"/>
                        </a:solidFill>
                        <a:latin typeface="Segoe UI Light" panose="020B0502040204020203" pitchFamily="34" charset="0"/>
                        <a:ea typeface="MS Mincho" panose="02020609040205080304" pitchFamily="49" charset="-128"/>
                        <a:cs typeface="Segoe UI Light" panose="020B0502040204020203" pitchFamily="34" charset="0"/>
                      </a:endParaRPr>
                    </a:p>
                    <a:p>
                      <a:pPr marL="0" lvl="0" indent="0">
                        <a:buFont typeface="Arial" panose="020B0604020202020204" pitchFamily="34" charset="0"/>
                        <a:buNone/>
                      </a:pPr>
                      <a:endParaRPr lang="en-US" sz="1400" b="0">
                        <a:solidFill>
                          <a:srgbClr val="F75714"/>
                        </a:solidFill>
                        <a:latin typeface="Segoe UI Light" panose="020B0502040204020203" pitchFamily="34" charset="0"/>
                        <a:ea typeface="MS Mincho" panose="02020609040205080304" pitchFamily="49" charset="-128"/>
                        <a:cs typeface="Segoe UI Light" panose="020B0502040204020203" pitchFamily="34" charset="0"/>
                      </a:endParaRPr>
                    </a:p>
                  </a:txBody>
                  <a:tcPr>
                    <a:noFill/>
                  </a:tcPr>
                </a:tc>
                <a:extLst>
                  <a:ext uri="{0D108BD9-81ED-4DB2-BD59-A6C34878D82A}">
                    <a16:rowId xmlns:a16="http://schemas.microsoft.com/office/drawing/2014/main" val="2862532144"/>
                  </a:ext>
                </a:extLst>
              </a:tr>
              <a:tr h="370840">
                <a:tc gridSpan="2">
                  <a:txBody>
                    <a:bodyPr/>
                    <a:lstStyle/>
                    <a:p>
                      <a:pPr marL="0" lvl="0" indent="0">
                        <a:buFont typeface="Arial" panose="020B0604020202020204" pitchFamily="34" charset="0"/>
                        <a:buNone/>
                      </a:pPr>
                      <a:endParaRPr lang="en-US" sz="1400">
                        <a:latin typeface="Segoe UI" panose="020B0502040204020203" pitchFamily="34" charset="0"/>
                        <a:ea typeface="MS Mincho" panose="02020609040205080304" pitchFamily="49" charset="-128"/>
                        <a:cs typeface="Segoe UI" panose="020B0502040204020203" pitchFamily="34" charset="0"/>
                      </a:endParaRPr>
                    </a:p>
                    <a:p>
                      <a:pPr marL="285750" lvl="0" indent="-285750">
                        <a:buFont typeface="Arial" panose="020B0604020202020204" pitchFamily="34" charset="0"/>
                        <a:buChar char="•"/>
                      </a:pPr>
                      <a:endParaRPr lang="en-US" sz="1400">
                        <a:latin typeface="Segoe UI" panose="020B0502040204020203" pitchFamily="34" charset="0"/>
                        <a:ea typeface="MS Mincho" panose="02020609040205080304" pitchFamily="49" charset="-128"/>
                        <a:cs typeface="Segoe UI" panose="020B0502040204020203" pitchFamily="34" charset="0"/>
                      </a:endParaRPr>
                    </a:p>
                  </a:txBody>
                  <a:tcPr>
                    <a:noFill/>
                  </a:tcPr>
                </a:tc>
                <a:tc hMerge="1">
                  <a:txBody>
                    <a:bodyPr/>
                    <a:lstStyle/>
                    <a:p>
                      <a:endParaRPr lang="en-US"/>
                    </a:p>
                  </a:txBody>
                  <a:tcPr/>
                </a:tc>
                <a:extLst>
                  <a:ext uri="{0D108BD9-81ED-4DB2-BD59-A6C34878D82A}">
                    <a16:rowId xmlns:a16="http://schemas.microsoft.com/office/drawing/2014/main" val="722827540"/>
                  </a:ext>
                </a:extLst>
              </a:tr>
              <a:tr h="370840">
                <a:tc gridSpan="2">
                  <a:txBody>
                    <a:bodyPr/>
                    <a:lstStyle/>
                    <a:p>
                      <a:pPr marL="0" lvl="0" indent="0">
                        <a:buFont typeface="Arial" panose="020B0604020202020204" pitchFamily="34" charset="0"/>
                        <a:buNone/>
                      </a:pPr>
                      <a:endParaRPr lang="en-US" sz="1400">
                        <a:latin typeface="Segoe UI" panose="020B0502040204020203" pitchFamily="34" charset="0"/>
                        <a:ea typeface="MS Mincho" panose="02020609040205080304" pitchFamily="49" charset="-128"/>
                        <a:cs typeface="Segoe UI" panose="020B0502040204020203" pitchFamily="34" charset="0"/>
                      </a:endParaRPr>
                    </a:p>
                  </a:txBody>
                  <a:tcPr>
                    <a:noFill/>
                  </a:tcPr>
                </a:tc>
                <a:tc hMerge="1">
                  <a:txBody>
                    <a:bodyPr/>
                    <a:lstStyle/>
                    <a:p>
                      <a:endParaRPr lang="en-US"/>
                    </a:p>
                  </a:txBody>
                  <a:tcPr/>
                </a:tc>
                <a:extLst>
                  <a:ext uri="{0D108BD9-81ED-4DB2-BD59-A6C34878D82A}">
                    <a16:rowId xmlns:a16="http://schemas.microsoft.com/office/drawing/2014/main" val="3535139372"/>
                  </a:ext>
                </a:extLst>
              </a:tr>
            </a:tbl>
          </a:graphicData>
        </a:graphic>
      </p:graphicFrame>
      <p:sp>
        <p:nvSpPr>
          <p:cNvPr id="4" name="Title 3">
            <a:extLst>
              <a:ext uri="{FF2B5EF4-FFF2-40B4-BE49-F238E27FC236}">
                <a16:creationId xmlns:a16="http://schemas.microsoft.com/office/drawing/2014/main" id="{E8106CF8-5CE9-4968-A036-CBFBDD3D3BDB}"/>
              </a:ext>
            </a:extLst>
          </p:cNvPr>
          <p:cNvSpPr>
            <a:spLocks noGrp="1"/>
          </p:cNvSpPr>
          <p:nvPr>
            <p:ph type="title"/>
          </p:nvPr>
        </p:nvSpPr>
        <p:spPr>
          <a:xfrm>
            <a:off x="457200" y="1046609"/>
            <a:ext cx="13716000" cy="640080"/>
          </a:xfrm>
        </p:spPr>
        <p:txBody>
          <a:bodyPr/>
          <a:lstStyle/>
          <a:p>
            <a:r>
              <a:rPr lang="en-US" spc="248">
                <a:latin typeface="Segoe UI Light" panose="020B0502040204020203" pitchFamily="34" charset="0"/>
                <a:cs typeface="Segoe UI Light" panose="020B0502040204020203" pitchFamily="34" charset="0"/>
              </a:rPr>
              <a:t>Our Business Intelligence Services</a:t>
            </a:r>
            <a:br>
              <a:rPr lang="en-US" spc="248">
                <a:latin typeface="Segoe UI Light" panose="020B0502040204020203" pitchFamily="34" charset="0"/>
                <a:cs typeface="Segoe UI Light" panose="020B0502040204020203" pitchFamily="34" charset="0"/>
              </a:rPr>
            </a:br>
            <a:br>
              <a:rPr lang="en-US" spc="248">
                <a:latin typeface="Segoe UI Light" panose="020B0502040204020203" pitchFamily="34" charset="0"/>
                <a:cs typeface="Segoe UI Light" panose="020B0502040204020203" pitchFamily="34" charset="0"/>
              </a:rPr>
            </a:br>
            <a:endParaRPr lang="en-US"/>
          </a:p>
        </p:txBody>
      </p:sp>
      <p:pic>
        <p:nvPicPr>
          <p:cNvPr id="9" name="Picture 2" descr="Image result for qlik logo">
            <a:extLst>
              <a:ext uri="{FF2B5EF4-FFF2-40B4-BE49-F238E27FC236}">
                <a16:creationId xmlns:a16="http://schemas.microsoft.com/office/drawing/2014/main" id="{017A32BA-BCC4-429D-82DB-2DD538FE2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5893" y="5791975"/>
            <a:ext cx="1490337" cy="3709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tableau logo">
            <a:extLst>
              <a:ext uri="{FF2B5EF4-FFF2-40B4-BE49-F238E27FC236}">
                <a16:creationId xmlns:a16="http://schemas.microsoft.com/office/drawing/2014/main" id="{BADC0989-68BC-4D5D-B230-BB02BCF2AB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6034" y="6330446"/>
            <a:ext cx="2238590" cy="3720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microsoft logo">
            <a:extLst>
              <a:ext uri="{FF2B5EF4-FFF2-40B4-BE49-F238E27FC236}">
                <a16:creationId xmlns:a16="http://schemas.microsoft.com/office/drawing/2014/main" id="{DD9E5E35-4934-440C-B30A-11753614D5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6781" y="5770917"/>
            <a:ext cx="1736035" cy="3698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ile:Amazon Web Services Logo.svg">
            <a:extLst>
              <a:ext uri="{FF2B5EF4-FFF2-40B4-BE49-F238E27FC236}">
                <a16:creationId xmlns:a16="http://schemas.microsoft.com/office/drawing/2014/main" id="{2E4609A3-DE45-405E-8EC9-187730D9E3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378926" y="5752772"/>
            <a:ext cx="1160659" cy="69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18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54D2EA-2053-467E-8C58-FE56D3C0134B}"/>
              </a:ext>
            </a:extLst>
          </p:cNvPr>
          <p:cNvSpPr/>
          <p:nvPr/>
        </p:nvSpPr>
        <p:spPr>
          <a:xfrm>
            <a:off x="0" y="1010991"/>
            <a:ext cx="14630400" cy="721860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0AB49-0687-42D1-BB44-34FBE8B9F7AE}"/>
              </a:ext>
            </a:extLst>
          </p:cNvPr>
          <p:cNvSpPr>
            <a:spLocks noGrp="1"/>
          </p:cNvSpPr>
          <p:nvPr>
            <p:ph type="title"/>
          </p:nvPr>
        </p:nvSpPr>
        <p:spPr/>
        <p:txBody>
          <a:bodyPr/>
          <a:lstStyle/>
          <a:p>
            <a:r>
              <a:rPr lang="en-US"/>
              <a:t>Our Approach – BI Maturity</a:t>
            </a:r>
          </a:p>
        </p:txBody>
      </p:sp>
      <p:pic>
        <p:nvPicPr>
          <p:cNvPr id="3" name="Picture 2">
            <a:extLst>
              <a:ext uri="{FF2B5EF4-FFF2-40B4-BE49-F238E27FC236}">
                <a16:creationId xmlns:a16="http://schemas.microsoft.com/office/drawing/2014/main" id="{AEFC2B5B-0D55-4A94-A16C-B47C2B21FA74}"/>
              </a:ext>
            </a:extLst>
          </p:cNvPr>
          <p:cNvPicPr>
            <a:picLocks noChangeAspect="1"/>
          </p:cNvPicPr>
          <p:nvPr/>
        </p:nvPicPr>
        <p:blipFill>
          <a:blip r:embed="rId3"/>
          <a:stretch>
            <a:fillRect/>
          </a:stretch>
        </p:blipFill>
        <p:spPr>
          <a:xfrm>
            <a:off x="1423556" y="1233167"/>
            <a:ext cx="11527518" cy="5985442"/>
          </a:xfrm>
          <a:prstGeom prst="rect">
            <a:avLst/>
          </a:prstGeom>
        </p:spPr>
      </p:pic>
      <p:pic>
        <p:nvPicPr>
          <p:cNvPr id="67" name="Picture 66" descr="affirmastudioslogo.png">
            <a:extLst>
              <a:ext uri="{FF2B5EF4-FFF2-40B4-BE49-F238E27FC236}">
                <a16:creationId xmlns:a16="http://schemas.microsoft.com/office/drawing/2014/main" id="{03A8C357-DEC3-48F9-93E8-71F1FAFB7A9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759742" y="7688181"/>
            <a:ext cx="1008212" cy="257545"/>
          </a:xfrm>
          <a:prstGeom prst="rect">
            <a:avLst/>
          </a:prstGeom>
        </p:spPr>
      </p:pic>
    </p:spTree>
    <p:extLst>
      <p:ext uri="{BB962C8B-B14F-4D97-AF65-F5344CB8AC3E}">
        <p14:creationId xmlns:p14="http://schemas.microsoft.com/office/powerpoint/2010/main" val="33514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a:t>Relevant Work</a:t>
            </a:r>
          </a:p>
        </p:txBody>
      </p:sp>
    </p:spTree>
    <p:extLst>
      <p:ext uri="{BB962C8B-B14F-4D97-AF65-F5344CB8AC3E}">
        <p14:creationId xmlns:p14="http://schemas.microsoft.com/office/powerpoint/2010/main" val="29317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Dashboard Development – Healthcare Client</a:t>
            </a:r>
          </a:p>
        </p:txBody>
      </p:sp>
      <p:pic>
        <p:nvPicPr>
          <p:cNvPr id="4" name="Picture 3">
            <a:extLst>
              <a:ext uri="{FF2B5EF4-FFF2-40B4-BE49-F238E27FC236}">
                <a16:creationId xmlns:a16="http://schemas.microsoft.com/office/drawing/2014/main" id="{08E86A4C-3EB0-408A-B69A-BD937EFDD7B3}"/>
              </a:ext>
            </a:extLst>
          </p:cNvPr>
          <p:cNvPicPr>
            <a:picLocks noChangeAspect="1"/>
          </p:cNvPicPr>
          <p:nvPr/>
        </p:nvPicPr>
        <p:blipFill rotWithShape="1">
          <a:blip r:embed="rId3"/>
          <a:srcRect l="1722" t="5359" r="1795"/>
          <a:stretch/>
        </p:blipFill>
        <p:spPr>
          <a:xfrm>
            <a:off x="6032971" y="1884699"/>
            <a:ext cx="8140229" cy="5850081"/>
          </a:xfrm>
          <a:prstGeom prst="rect">
            <a:avLst/>
          </a:prstGeom>
        </p:spPr>
      </p:pic>
      <p:pic>
        <p:nvPicPr>
          <p:cNvPr id="6" name="Picture 5">
            <a:extLst>
              <a:ext uri="{FF2B5EF4-FFF2-40B4-BE49-F238E27FC236}">
                <a16:creationId xmlns:a16="http://schemas.microsoft.com/office/drawing/2014/main" id="{88CDB84C-937E-4161-A5BB-443773BB266B}"/>
              </a:ext>
            </a:extLst>
          </p:cNvPr>
          <p:cNvPicPr>
            <a:picLocks noChangeAspect="1"/>
          </p:cNvPicPr>
          <p:nvPr/>
        </p:nvPicPr>
        <p:blipFill>
          <a:blip r:embed="rId4"/>
          <a:stretch>
            <a:fillRect/>
          </a:stretch>
        </p:blipFill>
        <p:spPr>
          <a:xfrm>
            <a:off x="833971" y="2834217"/>
            <a:ext cx="4816202" cy="3951046"/>
          </a:xfrm>
          <a:prstGeom prst="rect">
            <a:avLst/>
          </a:prstGeom>
        </p:spPr>
      </p:pic>
      <p:pic>
        <p:nvPicPr>
          <p:cNvPr id="7" name="Picture 6">
            <a:extLst>
              <a:ext uri="{FF2B5EF4-FFF2-40B4-BE49-F238E27FC236}">
                <a16:creationId xmlns:a16="http://schemas.microsoft.com/office/drawing/2014/main" id="{D58A2A86-5F4C-4C75-BC92-CFD8E72CD9E4}"/>
              </a:ext>
            </a:extLst>
          </p:cNvPr>
          <p:cNvPicPr>
            <a:picLocks noChangeAspect="1"/>
          </p:cNvPicPr>
          <p:nvPr/>
        </p:nvPicPr>
        <p:blipFill rotWithShape="1">
          <a:blip r:embed="rId5"/>
          <a:srcRect l="-1" t="8245" r="141" b="5397"/>
          <a:stretch/>
        </p:blipFill>
        <p:spPr>
          <a:xfrm>
            <a:off x="1044054" y="3033592"/>
            <a:ext cx="4415050" cy="2693638"/>
          </a:xfrm>
          <a:prstGeom prst="rect">
            <a:avLst/>
          </a:prstGeom>
          <a:ln w="19050">
            <a:solidFill>
              <a:schemeClr val="tx1">
                <a:lumMod val="85000"/>
                <a:lumOff val="15000"/>
              </a:schemeClr>
            </a:solidFill>
          </a:ln>
        </p:spPr>
      </p:pic>
    </p:spTree>
    <p:extLst>
      <p:ext uri="{BB962C8B-B14F-4D97-AF65-F5344CB8AC3E}">
        <p14:creationId xmlns:p14="http://schemas.microsoft.com/office/powerpoint/2010/main" val="142699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Example Tableau Dashboards</a:t>
            </a:r>
          </a:p>
        </p:txBody>
      </p:sp>
      <p:pic>
        <p:nvPicPr>
          <p:cNvPr id="4" name="Picture 3">
            <a:extLst>
              <a:ext uri="{FF2B5EF4-FFF2-40B4-BE49-F238E27FC236}">
                <a16:creationId xmlns:a16="http://schemas.microsoft.com/office/drawing/2014/main" id="{99D9A761-4E45-434D-87F2-1792062F0FAF}"/>
              </a:ext>
            </a:extLst>
          </p:cNvPr>
          <p:cNvPicPr>
            <a:picLocks noChangeAspect="1"/>
          </p:cNvPicPr>
          <p:nvPr/>
        </p:nvPicPr>
        <p:blipFill rotWithShape="1">
          <a:blip r:embed="rId3"/>
          <a:srcRect t="6017"/>
          <a:stretch/>
        </p:blipFill>
        <p:spPr>
          <a:xfrm>
            <a:off x="82182" y="1548245"/>
            <a:ext cx="8834583" cy="6407035"/>
          </a:xfrm>
          <a:prstGeom prst="rect">
            <a:avLst/>
          </a:prstGeom>
        </p:spPr>
      </p:pic>
      <p:pic>
        <p:nvPicPr>
          <p:cNvPr id="5" name="Picture 4">
            <a:extLst>
              <a:ext uri="{FF2B5EF4-FFF2-40B4-BE49-F238E27FC236}">
                <a16:creationId xmlns:a16="http://schemas.microsoft.com/office/drawing/2014/main" id="{61E126D7-A720-472B-91B4-B3FD416BC4F3}"/>
              </a:ext>
            </a:extLst>
          </p:cNvPr>
          <p:cNvPicPr>
            <a:picLocks noChangeAspect="1"/>
          </p:cNvPicPr>
          <p:nvPr/>
        </p:nvPicPr>
        <p:blipFill>
          <a:blip r:embed="rId4"/>
          <a:stretch>
            <a:fillRect/>
          </a:stretch>
        </p:blipFill>
        <p:spPr>
          <a:xfrm>
            <a:off x="9016678" y="2641157"/>
            <a:ext cx="4816202" cy="3951046"/>
          </a:xfrm>
          <a:prstGeom prst="rect">
            <a:avLst/>
          </a:prstGeom>
        </p:spPr>
      </p:pic>
      <p:pic>
        <p:nvPicPr>
          <p:cNvPr id="6" name="Picture 5">
            <a:extLst>
              <a:ext uri="{FF2B5EF4-FFF2-40B4-BE49-F238E27FC236}">
                <a16:creationId xmlns:a16="http://schemas.microsoft.com/office/drawing/2014/main" id="{1114EE56-FB29-42DE-94D7-A64B7988A996}"/>
              </a:ext>
            </a:extLst>
          </p:cNvPr>
          <p:cNvPicPr>
            <a:picLocks/>
          </p:cNvPicPr>
          <p:nvPr/>
        </p:nvPicPr>
        <p:blipFill rotWithShape="1">
          <a:blip r:embed="rId5"/>
          <a:srcRect t="7622" b="9107"/>
          <a:stretch/>
        </p:blipFill>
        <p:spPr>
          <a:xfrm>
            <a:off x="9216503" y="2823822"/>
            <a:ext cx="4416552" cy="2697480"/>
          </a:xfrm>
          <a:prstGeom prst="rect">
            <a:avLst/>
          </a:prstGeom>
        </p:spPr>
      </p:pic>
    </p:spTree>
    <p:extLst>
      <p:ext uri="{BB962C8B-B14F-4D97-AF65-F5344CB8AC3E}">
        <p14:creationId xmlns:p14="http://schemas.microsoft.com/office/powerpoint/2010/main" val="27293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865C4F-580A-402D-A78C-C00CDADAC1D0}"/>
              </a:ext>
            </a:extLst>
          </p:cNvPr>
          <p:cNvSpPr/>
          <p:nvPr/>
        </p:nvSpPr>
        <p:spPr>
          <a:xfrm>
            <a:off x="12473353" y="7467600"/>
            <a:ext cx="1699846"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err="1"/>
              <a:t>MediaPro</a:t>
            </a:r>
            <a:r>
              <a:rPr lang="en-US"/>
              <a:t> Dashboard Design</a:t>
            </a:r>
          </a:p>
        </p:txBody>
      </p:sp>
      <p:pic>
        <p:nvPicPr>
          <p:cNvPr id="7" name="Picture 6">
            <a:extLst>
              <a:ext uri="{FF2B5EF4-FFF2-40B4-BE49-F238E27FC236}">
                <a16:creationId xmlns:a16="http://schemas.microsoft.com/office/drawing/2014/main" id="{00C358F4-AFA1-4743-ADAF-0D9F0BE6525F}"/>
              </a:ext>
            </a:extLst>
          </p:cNvPr>
          <p:cNvPicPr>
            <a:picLocks noChangeAspect="1"/>
          </p:cNvPicPr>
          <p:nvPr/>
        </p:nvPicPr>
        <p:blipFill>
          <a:blip r:embed="rId3"/>
          <a:stretch>
            <a:fillRect/>
          </a:stretch>
        </p:blipFill>
        <p:spPr>
          <a:xfrm>
            <a:off x="1093606" y="1188720"/>
            <a:ext cx="12229670" cy="7040880"/>
          </a:xfrm>
          <a:prstGeom prst="rect">
            <a:avLst/>
          </a:prstGeom>
        </p:spPr>
      </p:pic>
    </p:spTree>
    <p:extLst>
      <p:ext uri="{BB962C8B-B14F-4D97-AF65-F5344CB8AC3E}">
        <p14:creationId xmlns:p14="http://schemas.microsoft.com/office/powerpoint/2010/main" val="283350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865C4F-580A-402D-A78C-C00CDADAC1D0}"/>
              </a:ext>
            </a:extLst>
          </p:cNvPr>
          <p:cNvSpPr/>
          <p:nvPr/>
        </p:nvSpPr>
        <p:spPr>
          <a:xfrm>
            <a:off x="12473353" y="7467600"/>
            <a:ext cx="1699846"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err="1"/>
              <a:t>MediaPro</a:t>
            </a:r>
            <a:r>
              <a:rPr lang="en-US"/>
              <a:t> Dashboard Design</a:t>
            </a:r>
          </a:p>
        </p:txBody>
      </p:sp>
      <p:pic>
        <p:nvPicPr>
          <p:cNvPr id="5" name="Picture 4">
            <a:extLst>
              <a:ext uri="{FF2B5EF4-FFF2-40B4-BE49-F238E27FC236}">
                <a16:creationId xmlns:a16="http://schemas.microsoft.com/office/drawing/2014/main" id="{99B214DD-226E-4044-B6B6-C5E0EF3F4143}"/>
              </a:ext>
            </a:extLst>
          </p:cNvPr>
          <p:cNvPicPr>
            <a:picLocks noChangeAspect="1"/>
          </p:cNvPicPr>
          <p:nvPr/>
        </p:nvPicPr>
        <p:blipFill rotWithShape="1">
          <a:blip r:embed="rId3"/>
          <a:srcRect t="166" b="1"/>
          <a:stretch/>
        </p:blipFill>
        <p:spPr>
          <a:xfrm>
            <a:off x="1185682" y="1172308"/>
            <a:ext cx="12259035" cy="7057291"/>
          </a:xfrm>
          <a:prstGeom prst="rect">
            <a:avLst/>
          </a:prstGeom>
          <a:ln>
            <a:noFill/>
          </a:ln>
        </p:spPr>
      </p:pic>
    </p:spTree>
    <p:extLst>
      <p:ext uri="{BB962C8B-B14F-4D97-AF65-F5344CB8AC3E}">
        <p14:creationId xmlns:p14="http://schemas.microsoft.com/office/powerpoint/2010/main" val="73050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Quintiles Business Intelligence</a:t>
            </a:r>
          </a:p>
        </p:txBody>
      </p:sp>
      <p:pic>
        <p:nvPicPr>
          <p:cNvPr id="6" name="Picture 5" descr="quintiles_imac.png">
            <a:extLst>
              <a:ext uri="{FF2B5EF4-FFF2-40B4-BE49-F238E27FC236}">
                <a16:creationId xmlns:a16="http://schemas.microsoft.com/office/drawing/2014/main" id="{2052AD3A-3978-4C08-AD78-A373EC0B5FC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78769" y="1816428"/>
            <a:ext cx="9866513" cy="5920803"/>
          </a:xfrm>
          <a:prstGeom prst="rect">
            <a:avLst/>
          </a:prstGeom>
        </p:spPr>
      </p:pic>
      <p:sp>
        <p:nvSpPr>
          <p:cNvPr id="7" name="TextBox 6">
            <a:extLst>
              <a:ext uri="{FF2B5EF4-FFF2-40B4-BE49-F238E27FC236}">
                <a16:creationId xmlns:a16="http://schemas.microsoft.com/office/drawing/2014/main" id="{795A442D-9D1E-4335-B2B8-134ECBFD5BF1}"/>
              </a:ext>
            </a:extLst>
          </p:cNvPr>
          <p:cNvSpPr txBox="1"/>
          <p:nvPr/>
        </p:nvSpPr>
        <p:spPr>
          <a:xfrm>
            <a:off x="457200" y="1541368"/>
            <a:ext cx="6858000" cy="6195863"/>
          </a:xfrm>
          <a:prstGeom prst="rect">
            <a:avLst/>
          </a:prstGeom>
          <a:noFill/>
        </p:spPr>
        <p:txBody>
          <a:bodyPr wrap="square" rtlCol="0">
            <a:spAutoFit/>
          </a:bodyPr>
          <a:lstStyle/>
          <a:p>
            <a:pPr>
              <a:lnSpc>
                <a:spcPct val="120000"/>
              </a:lnSpc>
              <a:buClr>
                <a:srgbClr val="F36F21"/>
              </a:buClr>
              <a:buSzPct val="75000"/>
            </a:pPr>
            <a:r>
              <a:rPr lang="en-US" sz="2400" b="1">
                <a:solidFill>
                  <a:srgbClr val="0096A9"/>
                </a:solidFill>
                <a:latin typeface="Segoe UI" panose="020B0502040204020203" pitchFamily="34" charset="0"/>
                <a:cs typeface="Segoe UI" panose="020B0502040204020203" pitchFamily="34" charset="0"/>
              </a:rPr>
              <a:t>Business Need</a:t>
            </a:r>
          </a:p>
          <a:p>
            <a:pPr>
              <a:lnSpc>
                <a:spcPct val="120000"/>
              </a:lnSpc>
            </a:pPr>
            <a:r>
              <a:rPr lang="en-US" sz="1600">
                <a:latin typeface="Segoe UI" panose="020B0502040204020203" pitchFamily="34" charset="0"/>
                <a:cs typeface="Segoe UI" panose="020B0502040204020203" pitchFamily="34" charset="0"/>
              </a:rPr>
              <a:t>Quintiles Dashboard Quintiles, a large scale CRO, approached Affirma with a set of unique challenges. Multiple business units had approached their IT innovations department with concerns that their current tools were unable to keep up with their large-scale data processing demands. Quintiles asked the Affirma team to discern critical areas for improvement and to implement the changes needed. Affirma identified several core challenges: integrating data contained in disparate locations, enhancing data processing speed and scalability, as well as improving the poor user-interface design. </a:t>
            </a:r>
          </a:p>
          <a:p>
            <a:pPr>
              <a:lnSpc>
                <a:spcPct val="120000"/>
              </a:lnSpc>
            </a:pPr>
            <a:endParaRPr lang="en-US" sz="1200">
              <a:latin typeface="Segoe UI" panose="020B0502040204020203" pitchFamily="34" charset="0"/>
              <a:cs typeface="Segoe UI" panose="020B0502040204020203" pitchFamily="34" charset="0"/>
            </a:endParaRPr>
          </a:p>
          <a:p>
            <a:pPr>
              <a:lnSpc>
                <a:spcPct val="120000"/>
              </a:lnSpc>
              <a:buClr>
                <a:srgbClr val="F36F21"/>
              </a:buClr>
              <a:buSzPct val="75000"/>
            </a:pPr>
            <a:r>
              <a:rPr lang="en-US" sz="2400" b="1">
                <a:solidFill>
                  <a:srgbClr val="0096A9"/>
                </a:solidFill>
                <a:latin typeface="Segoe UI" panose="020B0502040204020203" pitchFamily="34" charset="0"/>
                <a:cs typeface="Segoe UI" panose="020B0502040204020203" pitchFamily="34" charset="0"/>
              </a:rPr>
              <a:t>What We Did </a:t>
            </a:r>
          </a:p>
          <a:p>
            <a:pPr marL="17145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Affirma designed a data warehouse and dashboarding solution that addressed Quintiles’ primary pain points. </a:t>
            </a:r>
          </a:p>
          <a:p>
            <a:pPr marL="17145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The solution involves the construction of an umbrella API dashboard to house a multitude of tools. </a:t>
            </a:r>
          </a:p>
          <a:p>
            <a:pPr marL="17145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Without leaving the simple, intuitive dashboard interface, users can: access different data sources, display powerful visuals, identify the necessary attributes with an array of upgraded tools, and generate results to support high-impact business units.  </a:t>
            </a:r>
          </a:p>
        </p:txBody>
      </p:sp>
    </p:spTree>
    <p:extLst>
      <p:ext uri="{BB962C8B-B14F-4D97-AF65-F5344CB8AC3E}">
        <p14:creationId xmlns:p14="http://schemas.microsoft.com/office/powerpoint/2010/main" val="163993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Quintiles Business Intelligence</a:t>
            </a:r>
          </a:p>
        </p:txBody>
      </p:sp>
      <p:grpSp>
        <p:nvGrpSpPr>
          <p:cNvPr id="8" name="Group 7">
            <a:extLst>
              <a:ext uri="{FF2B5EF4-FFF2-40B4-BE49-F238E27FC236}">
                <a16:creationId xmlns:a16="http://schemas.microsoft.com/office/drawing/2014/main" id="{F9F42BC0-42BD-4CA7-AF66-1456AE519670}"/>
              </a:ext>
            </a:extLst>
          </p:cNvPr>
          <p:cNvGrpSpPr>
            <a:grpSpLocks noChangeAspect="1"/>
          </p:cNvGrpSpPr>
          <p:nvPr/>
        </p:nvGrpSpPr>
        <p:grpSpPr>
          <a:xfrm>
            <a:off x="1353056" y="1155895"/>
            <a:ext cx="11584556" cy="6951785"/>
            <a:chOff x="3865173" y="2395753"/>
            <a:chExt cx="7125441" cy="4275911"/>
          </a:xfrm>
        </p:grpSpPr>
        <p:pic>
          <p:nvPicPr>
            <p:cNvPr id="9" name="Picture 8" descr="quintiles_imac.png">
              <a:extLst>
                <a:ext uri="{FF2B5EF4-FFF2-40B4-BE49-F238E27FC236}">
                  <a16:creationId xmlns:a16="http://schemas.microsoft.com/office/drawing/2014/main" id="{417810C8-169F-41B0-AC4D-57586C0B9F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65173" y="2395753"/>
              <a:ext cx="7125441" cy="4275911"/>
            </a:xfrm>
            <a:prstGeom prst="rect">
              <a:avLst/>
            </a:prstGeom>
          </p:spPr>
        </p:pic>
        <p:pic>
          <p:nvPicPr>
            <p:cNvPr id="10" name="Picture 9">
              <a:extLst>
                <a:ext uri="{FF2B5EF4-FFF2-40B4-BE49-F238E27FC236}">
                  <a16:creationId xmlns:a16="http://schemas.microsoft.com/office/drawing/2014/main" id="{E390F6A3-2798-4346-8F24-D144015986FD}"/>
                </a:ext>
              </a:extLst>
            </p:cNvPr>
            <p:cNvPicPr/>
            <p:nvPr/>
          </p:nvPicPr>
          <p:blipFill>
            <a:blip r:embed="rId4">
              <a:extLst>
                <a:ext uri="{28A0092B-C50C-407E-A947-70E740481C1C}">
                  <a14:useLocalDpi xmlns:a14="http://schemas.microsoft.com/office/drawing/2010/main" val="0"/>
                </a:ext>
              </a:extLst>
            </a:blip>
            <a:stretch>
              <a:fillRect/>
            </a:stretch>
          </p:blipFill>
          <p:spPr>
            <a:xfrm>
              <a:off x="5315896" y="2799061"/>
              <a:ext cx="4252647" cy="2573039"/>
            </a:xfrm>
            <a:prstGeom prst="rect">
              <a:avLst/>
            </a:prstGeom>
          </p:spPr>
        </p:pic>
      </p:grpSp>
    </p:spTree>
    <p:extLst>
      <p:ext uri="{BB962C8B-B14F-4D97-AF65-F5344CB8AC3E}">
        <p14:creationId xmlns:p14="http://schemas.microsoft.com/office/powerpoint/2010/main" val="399619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4D0632-7ED3-43FD-827B-17055824AD79}"/>
              </a:ext>
            </a:extLst>
          </p:cNvPr>
          <p:cNvPicPr>
            <a:picLocks noChangeAspect="1"/>
          </p:cNvPicPr>
          <p:nvPr/>
        </p:nvPicPr>
        <p:blipFill>
          <a:blip r:embed="rId3"/>
          <a:stretch>
            <a:fillRect/>
          </a:stretch>
        </p:blipFill>
        <p:spPr>
          <a:xfrm>
            <a:off x="2763436" y="1571106"/>
            <a:ext cx="9103527" cy="6134377"/>
          </a:xfrm>
          <a:prstGeom prst="rect">
            <a:avLst/>
          </a:prstGeom>
        </p:spPr>
      </p:pic>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10" name="Title 1">
            <a:extLst>
              <a:ext uri="{FF2B5EF4-FFF2-40B4-BE49-F238E27FC236}">
                <a16:creationId xmlns:a16="http://schemas.microsoft.com/office/drawing/2014/main" id="{69C7992D-E912-4111-BAC1-511A409B19D6}"/>
              </a:ext>
            </a:extLst>
          </p:cNvPr>
          <p:cNvSpPr txBox="1">
            <a:spLocks noGrp="1"/>
          </p:cNvSpPr>
          <p:nvPr>
            <p:ph type="title"/>
          </p:nvPr>
        </p:nvSpPr>
        <p:spPr>
          <a:xfrm>
            <a:off x="452339" y="716418"/>
            <a:ext cx="13716000" cy="64008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a:solidFill>
                  <a:schemeClr val="bg1"/>
                </a:solidFill>
                <a:latin typeface="Segoe UI Light" panose="020B0502040204020203" pitchFamily="34" charset="0"/>
                <a:cs typeface="Segoe UI Light" panose="020B0502040204020203" pitchFamily="34" charset="0"/>
              </a:rPr>
              <a:t>Microsoft Dashboard Design</a:t>
            </a:r>
          </a:p>
          <a:p>
            <a:endParaRPr lang="en-US" sz="4000" spc="248">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974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75084D-95DC-4D9D-B1BA-E3F368648A40}"/>
              </a:ext>
            </a:extLst>
          </p:cNvPr>
          <p:cNvSpPr>
            <a:spLocks noGrp="1"/>
          </p:cNvSpPr>
          <p:nvPr>
            <p:ph type="title"/>
          </p:nvPr>
        </p:nvSpPr>
        <p:spPr/>
        <p:txBody>
          <a:bodyPr>
            <a:normAutofit fontScale="90000"/>
          </a:bodyPr>
          <a:lstStyle/>
          <a:p>
            <a:r>
              <a:rPr lang="en-US"/>
              <a:t>Project Organization Chart</a:t>
            </a:r>
          </a:p>
        </p:txBody>
      </p:sp>
      <p:sp>
        <p:nvSpPr>
          <p:cNvPr id="12" name="Rectangle 11">
            <a:extLst>
              <a:ext uri="{FF2B5EF4-FFF2-40B4-BE49-F238E27FC236}">
                <a16:creationId xmlns:a16="http://schemas.microsoft.com/office/drawing/2014/main" id="{E5CE9AB3-9CFF-4551-8C22-A7C34BF50475}"/>
              </a:ext>
            </a:extLst>
          </p:cNvPr>
          <p:cNvSpPr/>
          <p:nvPr/>
        </p:nvSpPr>
        <p:spPr>
          <a:xfrm>
            <a:off x="1029163" y="3037151"/>
            <a:ext cx="7142779" cy="1158920"/>
          </a:xfrm>
          <a:prstGeom prst="rect">
            <a:avLst/>
          </a:prstGeom>
          <a:solidFill>
            <a:srgbClr val="0096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rtlCol="0" anchor="ctr"/>
          <a:lstStyle/>
          <a:p>
            <a:pPr algn="ctr"/>
            <a:r>
              <a:rPr lang="en-US" sz="2800" b="1">
                <a:solidFill>
                  <a:schemeClr val="bg1"/>
                </a:solidFill>
                <a:latin typeface="Segoe UI" panose="020B0502040204020203" pitchFamily="34" charset="0"/>
                <a:cs typeface="Segoe UI" panose="020B0502040204020203" pitchFamily="34" charset="0"/>
              </a:rPr>
              <a:t>Boundless Primary Point of Contact</a:t>
            </a:r>
          </a:p>
          <a:p>
            <a:pPr algn="ctr"/>
            <a:endParaRPr lang="en-US" sz="1680">
              <a:solidFill>
                <a:schemeClr val="bg1"/>
              </a:solidFill>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85EDA817-DCDC-4499-A9DD-F2DF4DB82653}"/>
              </a:ext>
            </a:extLst>
          </p:cNvPr>
          <p:cNvSpPr/>
          <p:nvPr/>
        </p:nvSpPr>
        <p:spPr>
          <a:xfrm>
            <a:off x="1033891" y="4453259"/>
            <a:ext cx="3432950" cy="1170085"/>
          </a:xfrm>
          <a:prstGeom prst="rect">
            <a:avLst/>
          </a:prstGeom>
          <a:solidFill>
            <a:srgbClr val="0065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rtlCol="0" anchor="ctr"/>
          <a:lstStyle/>
          <a:p>
            <a:pPr algn="ctr"/>
            <a:r>
              <a:rPr lang="en-US" sz="2800" b="1">
                <a:latin typeface="Segoe UI" panose="020B0502040204020203" pitchFamily="34" charset="0"/>
                <a:cs typeface="Segoe UI" panose="020B0502040204020203" pitchFamily="34" charset="0"/>
              </a:rPr>
              <a:t>Project Manager</a:t>
            </a:r>
          </a:p>
        </p:txBody>
      </p:sp>
      <p:sp>
        <p:nvSpPr>
          <p:cNvPr id="20" name="Rectangle 19">
            <a:extLst>
              <a:ext uri="{FF2B5EF4-FFF2-40B4-BE49-F238E27FC236}">
                <a16:creationId xmlns:a16="http://schemas.microsoft.com/office/drawing/2014/main" id="{69C6B57C-E86B-4A30-B984-19721803FB8B}"/>
              </a:ext>
            </a:extLst>
          </p:cNvPr>
          <p:cNvSpPr/>
          <p:nvPr/>
        </p:nvSpPr>
        <p:spPr>
          <a:xfrm>
            <a:off x="9473183" y="3037151"/>
            <a:ext cx="3427065" cy="1158920"/>
          </a:xfrm>
          <a:prstGeom prst="rect">
            <a:avLst/>
          </a:prstGeom>
          <a:solidFill>
            <a:srgbClr val="0065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rtlCol="0" anchor="ctr"/>
          <a:lstStyle/>
          <a:p>
            <a:pPr algn="ctr"/>
            <a:r>
              <a:rPr lang="en-US" sz="2592" b="1">
                <a:latin typeface="Segoe UI" panose="020B0502040204020203" pitchFamily="34" charset="0"/>
                <a:cs typeface="Segoe UI" panose="020B0502040204020203" pitchFamily="34" charset="0"/>
              </a:rPr>
              <a:t>General Manager</a:t>
            </a:r>
            <a:endParaRPr lang="en-US" sz="168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381F8B1B-95DC-441B-BA2E-4EE028306B79}"/>
              </a:ext>
            </a:extLst>
          </p:cNvPr>
          <p:cNvSpPr/>
          <p:nvPr/>
        </p:nvSpPr>
        <p:spPr>
          <a:xfrm>
            <a:off x="9473183" y="4475702"/>
            <a:ext cx="3427065" cy="1160176"/>
          </a:xfrm>
          <a:prstGeom prst="rect">
            <a:avLst/>
          </a:prstGeom>
          <a:solidFill>
            <a:srgbClr val="0065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rtlCol="0" anchor="ctr"/>
          <a:lstStyle/>
          <a:p>
            <a:pPr algn="ctr"/>
            <a:r>
              <a:rPr lang="en-US" sz="2550" b="1">
                <a:latin typeface="Segoe UI"/>
                <a:cs typeface="Segoe UI"/>
              </a:rPr>
              <a:t>Engagement Manager</a:t>
            </a:r>
          </a:p>
          <a:p>
            <a:pPr algn="ctr"/>
            <a:endParaRPr lang="en-US" sz="1650">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3936DF1E-8E30-409E-AB44-D5E3701D46DD}"/>
              </a:ext>
            </a:extLst>
          </p:cNvPr>
          <p:cNvSpPr/>
          <p:nvPr/>
        </p:nvSpPr>
        <p:spPr>
          <a:xfrm>
            <a:off x="9029700" y="2547257"/>
            <a:ext cx="4327071" cy="35596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5">
            <a:extLst>
              <a:ext uri="{FF2B5EF4-FFF2-40B4-BE49-F238E27FC236}">
                <a16:creationId xmlns:a16="http://schemas.microsoft.com/office/drawing/2014/main" id="{09F07A85-FB77-42BA-AE0B-CF12DD8E81F1}"/>
              </a:ext>
            </a:extLst>
          </p:cNvPr>
          <p:cNvSpPr txBox="1">
            <a:spLocks/>
          </p:cNvSpPr>
          <p:nvPr/>
        </p:nvSpPr>
        <p:spPr>
          <a:xfrm>
            <a:off x="10069423" y="1909051"/>
            <a:ext cx="2234584" cy="54864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defTabSz="1097280">
              <a:defRPr/>
            </a:pPr>
            <a:r>
              <a:rPr lang="en-US" sz="2400" b="1">
                <a:solidFill>
                  <a:srgbClr val="004E59"/>
                </a:solidFill>
                <a:latin typeface="Segoe UI" panose="020B0502040204020203" pitchFamily="34" charset="0"/>
                <a:cs typeface="Segoe UI" panose="020B0502040204020203" pitchFamily="34" charset="0"/>
              </a:rPr>
              <a:t>Support Team</a:t>
            </a:r>
          </a:p>
        </p:txBody>
      </p:sp>
      <p:sp>
        <p:nvSpPr>
          <p:cNvPr id="15" name="Rectangle 14">
            <a:extLst>
              <a:ext uri="{FF2B5EF4-FFF2-40B4-BE49-F238E27FC236}">
                <a16:creationId xmlns:a16="http://schemas.microsoft.com/office/drawing/2014/main" id="{335A8C2E-0204-4EF1-9D15-D3FB6169F6EC}"/>
              </a:ext>
            </a:extLst>
          </p:cNvPr>
          <p:cNvSpPr/>
          <p:nvPr/>
        </p:nvSpPr>
        <p:spPr>
          <a:xfrm>
            <a:off x="4763670" y="4466771"/>
            <a:ext cx="3432078" cy="1160175"/>
          </a:xfrm>
          <a:prstGeom prst="rect">
            <a:avLst/>
          </a:prstGeom>
          <a:solidFill>
            <a:srgbClr val="0065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rtlCol="0" anchor="ctr"/>
          <a:lstStyle/>
          <a:p>
            <a:pPr algn="ctr"/>
            <a:r>
              <a:rPr lang="en-US" sz="2800" b="1">
                <a:latin typeface="Segoe UI"/>
                <a:cs typeface="Segoe UI"/>
              </a:rPr>
              <a:t>Solution Architect</a:t>
            </a:r>
            <a:endParaRPr lang="en-US" sz="2800"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71210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ACBFA0-17F6-4DE1-B30A-1827704989CB}"/>
              </a:ext>
            </a:extLst>
          </p:cNvPr>
          <p:cNvPicPr>
            <a:picLocks noChangeAspect="1"/>
          </p:cNvPicPr>
          <p:nvPr/>
        </p:nvPicPr>
        <p:blipFill rotWithShape="1">
          <a:blip r:embed="rId3"/>
          <a:srcRect l="4591" t="39050" r="4277" b="-1"/>
          <a:stretch/>
        </p:blipFill>
        <p:spPr>
          <a:xfrm>
            <a:off x="0" y="1195754"/>
            <a:ext cx="14630400" cy="7324816"/>
          </a:xfrm>
          <a:prstGeom prst="rect">
            <a:avLst/>
          </a:prstGeom>
        </p:spPr>
      </p:pic>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Sightline – Mobile Business Intelligence</a:t>
            </a:r>
          </a:p>
        </p:txBody>
      </p:sp>
    </p:spTree>
    <p:extLst>
      <p:ext uri="{BB962C8B-B14F-4D97-AF65-F5344CB8AC3E}">
        <p14:creationId xmlns:p14="http://schemas.microsoft.com/office/powerpoint/2010/main" val="81634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10" name="Title 1">
            <a:extLst>
              <a:ext uri="{FF2B5EF4-FFF2-40B4-BE49-F238E27FC236}">
                <a16:creationId xmlns:a16="http://schemas.microsoft.com/office/drawing/2014/main" id="{69C7992D-E912-4111-BAC1-511A409B19D6}"/>
              </a:ext>
            </a:extLst>
          </p:cNvPr>
          <p:cNvSpPr txBox="1">
            <a:spLocks noGrp="1"/>
          </p:cNvSpPr>
          <p:nvPr>
            <p:ph type="title"/>
          </p:nvPr>
        </p:nvSpPr>
        <p:spPr>
          <a:xfrm>
            <a:off x="452339" y="716418"/>
            <a:ext cx="13716000" cy="64008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a:solidFill>
                  <a:schemeClr val="bg1"/>
                </a:solidFill>
                <a:latin typeface="Segoe UI Light" panose="020B0502040204020203" pitchFamily="34" charset="0"/>
                <a:cs typeface="Segoe UI Light" panose="020B0502040204020203" pitchFamily="34" charset="0"/>
              </a:rPr>
              <a:t>Microsoft Dashboard Design</a:t>
            </a:r>
          </a:p>
          <a:p>
            <a:endParaRPr lang="en-US" sz="4000" spc="248">
              <a:solidFill>
                <a:schemeClr val="bg1"/>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4DA58F80-628C-42EB-8BF2-C91AA7B3927A}"/>
              </a:ext>
            </a:extLst>
          </p:cNvPr>
          <p:cNvPicPr>
            <a:picLocks noChangeAspect="1"/>
          </p:cNvPicPr>
          <p:nvPr/>
        </p:nvPicPr>
        <p:blipFill rotWithShape="1">
          <a:blip r:embed="rId3"/>
          <a:srcRect b="5727"/>
          <a:stretch/>
        </p:blipFill>
        <p:spPr>
          <a:xfrm>
            <a:off x="2888308" y="1615858"/>
            <a:ext cx="8844062" cy="6144143"/>
          </a:xfrm>
          <a:prstGeom prst="rect">
            <a:avLst/>
          </a:prstGeom>
        </p:spPr>
      </p:pic>
    </p:spTree>
    <p:extLst>
      <p:ext uri="{BB962C8B-B14F-4D97-AF65-F5344CB8AC3E}">
        <p14:creationId xmlns:p14="http://schemas.microsoft.com/office/powerpoint/2010/main" val="280325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10" name="Title 1">
            <a:extLst>
              <a:ext uri="{FF2B5EF4-FFF2-40B4-BE49-F238E27FC236}">
                <a16:creationId xmlns:a16="http://schemas.microsoft.com/office/drawing/2014/main" id="{E3B053CF-4015-492E-86DE-B0A57FB8F337}"/>
              </a:ext>
            </a:extLst>
          </p:cNvPr>
          <p:cNvSpPr txBox="1">
            <a:spLocks/>
          </p:cNvSpPr>
          <p:nvPr/>
        </p:nvSpPr>
        <p:spPr>
          <a:xfrm>
            <a:off x="462061" y="423648"/>
            <a:ext cx="959634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3600" spc="248">
                <a:solidFill>
                  <a:schemeClr val="bg1"/>
                </a:solidFill>
                <a:latin typeface="Segoe UI Light" panose="020B0502040204020203" pitchFamily="34" charset="0"/>
                <a:cs typeface="Segoe UI Light" panose="020B0502040204020203" pitchFamily="34" charset="0"/>
              </a:rPr>
              <a:t>Moneytree BI Strategy &amp; Implementation</a:t>
            </a:r>
          </a:p>
        </p:txBody>
      </p:sp>
      <p:sp>
        <p:nvSpPr>
          <p:cNvPr id="15" name="TextBox 14">
            <a:extLst>
              <a:ext uri="{FF2B5EF4-FFF2-40B4-BE49-F238E27FC236}">
                <a16:creationId xmlns:a16="http://schemas.microsoft.com/office/drawing/2014/main" id="{103AB4B2-EA9C-4227-86DE-AC158F0ADA2C}"/>
              </a:ext>
            </a:extLst>
          </p:cNvPr>
          <p:cNvSpPr txBox="1"/>
          <p:nvPr/>
        </p:nvSpPr>
        <p:spPr>
          <a:xfrm>
            <a:off x="1316113" y="2152918"/>
            <a:ext cx="7261216" cy="4890891"/>
          </a:xfrm>
          <a:prstGeom prst="rect">
            <a:avLst/>
          </a:prstGeom>
          <a:noFill/>
        </p:spPr>
        <p:txBody>
          <a:bodyPr wrap="square" rtlCol="0">
            <a:spAutoFit/>
          </a:bodyPr>
          <a:lstStyle/>
          <a:p>
            <a:pPr defTabSz="914400">
              <a:lnSpc>
                <a:spcPct val="11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Business Need</a:t>
            </a:r>
          </a:p>
          <a:p>
            <a:r>
              <a:rPr lang="en-US" sz="1600">
                <a:latin typeface="Segoe UI" panose="020B0502040204020203" pitchFamily="34" charset="0"/>
                <a:cs typeface="Segoe UI" panose="020B0502040204020203" pitchFamily="34" charset="0"/>
              </a:rPr>
              <a:t>Moneytree wanted a comprehensive review of their current Business Intelligence systems to ensure they were being fully utilized. Additionally, there were internal business needs to create new self-service capabilities</a:t>
            </a:r>
            <a:r>
              <a:rPr lang="en-US" sz="1200">
                <a:latin typeface="Segoe UI" panose="020B0502040204020203" pitchFamily="34" charset="0"/>
                <a:cs typeface="Segoe UI" panose="020B0502040204020203" pitchFamily="34" charset="0"/>
              </a:rPr>
              <a:t>.</a:t>
            </a:r>
          </a:p>
          <a:p>
            <a:endParaRPr lang="en-US" sz="1200">
              <a:latin typeface="Segoe UI" panose="020B0502040204020203" pitchFamily="34" charset="0"/>
              <a:cs typeface="Segoe UI" panose="020B0502040204020203" pitchFamily="34" charset="0"/>
            </a:endParaRPr>
          </a:p>
          <a:p>
            <a:pPr defTabSz="914400">
              <a:lnSpc>
                <a:spcPct val="11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What We Did </a:t>
            </a:r>
          </a:p>
          <a:p>
            <a:pPr marL="17145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Affirma partnered with Moneytree Executives and conducted a two-month Design Phase analysis of Moneytree Business Intelligence systems, reporting processes, data warehouse methodologies, and business needs. At the end of the Design Phase, strategic recommendations were presented that would transform reporting practices and streamline data analysis.</a:t>
            </a:r>
          </a:p>
          <a:p>
            <a:pPr marL="17145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We developed an enterprise SQL Server Analysis Services OLAP cube that allows simple drag-and-drop of financial and business aspects.</a:t>
            </a:r>
          </a:p>
          <a:p>
            <a:pPr marL="17145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Without leaving the common interfaces of Excel or Tableau, users can: access the entire transaction history of a specific customer and quickly generate reports that used to take weeks</a:t>
            </a:r>
          </a:p>
        </p:txBody>
      </p:sp>
      <p:pic>
        <p:nvPicPr>
          <p:cNvPr id="16" name="Picture 2" descr="Image result for moneytree">
            <a:extLst>
              <a:ext uri="{FF2B5EF4-FFF2-40B4-BE49-F238E27FC236}">
                <a16:creationId xmlns:a16="http://schemas.microsoft.com/office/drawing/2014/main" id="{A79221C5-A667-4B0F-93E7-E0AE140EA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045" y="1462252"/>
            <a:ext cx="4536528" cy="453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2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6" name="Title 1">
            <a:extLst>
              <a:ext uri="{FF2B5EF4-FFF2-40B4-BE49-F238E27FC236}">
                <a16:creationId xmlns:a16="http://schemas.microsoft.com/office/drawing/2014/main" id="{3D5238F3-92C0-4855-8F51-2D3B17F86F9D}"/>
              </a:ext>
            </a:extLst>
          </p:cNvPr>
          <p:cNvSpPr txBox="1">
            <a:spLocks/>
          </p:cNvSpPr>
          <p:nvPr/>
        </p:nvSpPr>
        <p:spPr>
          <a:xfrm>
            <a:off x="462060" y="662570"/>
            <a:ext cx="959634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3600" spc="248">
                <a:solidFill>
                  <a:schemeClr val="bg1"/>
                </a:solidFill>
                <a:latin typeface="Segoe UI Light" panose="020B0502040204020203" pitchFamily="34" charset="0"/>
                <a:cs typeface="Segoe UI Light" panose="020B0502040204020203" pitchFamily="34" charset="0"/>
              </a:rPr>
              <a:t>Twin Rivers USD BI Implementation</a:t>
            </a:r>
          </a:p>
        </p:txBody>
      </p:sp>
      <p:sp>
        <p:nvSpPr>
          <p:cNvPr id="7" name="TextBox 6">
            <a:extLst>
              <a:ext uri="{FF2B5EF4-FFF2-40B4-BE49-F238E27FC236}">
                <a16:creationId xmlns:a16="http://schemas.microsoft.com/office/drawing/2014/main" id="{1558EC1F-F511-42F3-BDA6-16AE3D30D6DC}"/>
              </a:ext>
            </a:extLst>
          </p:cNvPr>
          <p:cNvSpPr txBox="1"/>
          <p:nvPr/>
        </p:nvSpPr>
        <p:spPr>
          <a:xfrm>
            <a:off x="1228719" y="1802054"/>
            <a:ext cx="6279262" cy="5764976"/>
          </a:xfrm>
          <a:prstGeom prst="rect">
            <a:avLst/>
          </a:prstGeom>
          <a:noFill/>
        </p:spPr>
        <p:txBody>
          <a:bodyPr wrap="square" rtlCol="0">
            <a:spAutoFit/>
          </a:bodyPr>
          <a:lstStyle/>
          <a:p>
            <a:pPr>
              <a:lnSpc>
                <a:spcPct val="12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Business Need</a:t>
            </a:r>
          </a:p>
          <a:p>
            <a:r>
              <a:rPr lang="en-US" sz="1600">
                <a:latin typeface="Segoe UI" panose="020B0502040204020203" pitchFamily="34" charset="0"/>
                <a:cs typeface="Segoe UI" panose="020B0502040204020203" pitchFamily="34" charset="0"/>
              </a:rPr>
              <a:t>Twin Rivers Unified School District approached Affirma to create a partnership for designing, implementing and supporting a district-wide data warehouse; and providing guidance in selecting the right Business Intelligence tool to analyze results from the data warehouse.</a:t>
            </a:r>
          </a:p>
          <a:p>
            <a:endParaRPr lang="en-US" sz="1200">
              <a:latin typeface="Segoe UI" panose="020B0502040204020203" pitchFamily="34" charset="0"/>
              <a:cs typeface="Segoe UI" panose="020B0502040204020203" pitchFamily="34" charset="0"/>
            </a:endParaRPr>
          </a:p>
          <a:p>
            <a:pPr>
              <a:lnSpc>
                <a:spcPct val="12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What We Did </a:t>
            </a:r>
          </a:p>
          <a:p>
            <a:pPr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Affirma partnered with Twin Rivers Unified School District to design and develop a district-wide data warehouse that encompasses key metrics related to attendance and assessments.</a:t>
            </a:r>
          </a:p>
          <a:p>
            <a:pPr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We carefully evaluated industry Business Intelligence tools to find the best tool for the faculty and administration in terms of ease of use and capabilities; and the tool with the lowest total cost of ownership (TCO). The final application decided upon was Tableau.</a:t>
            </a:r>
          </a:p>
          <a:p>
            <a:pPr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Using SQL Server 2016, SQL Server Integration Services, and Tableau, timely analysis of student and teacher metrics can be performed and quicker decisions around a student’s education can be addressed.</a:t>
            </a:r>
          </a:p>
        </p:txBody>
      </p:sp>
      <p:pic>
        <p:nvPicPr>
          <p:cNvPr id="8" name="Picture 2" descr="Image result for twin rivers usd">
            <a:extLst>
              <a:ext uri="{FF2B5EF4-FFF2-40B4-BE49-F238E27FC236}">
                <a16:creationId xmlns:a16="http://schemas.microsoft.com/office/drawing/2014/main" id="{AA8DCD1D-5D4F-43A0-808B-494BD6F3C6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7704" y="2845391"/>
            <a:ext cx="4478042" cy="170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1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152FD786-BA55-43DE-830D-3400E11FD3C1}"/>
              </a:ext>
            </a:extLst>
          </p:cNvPr>
          <p:cNvGrpSpPr>
            <a:grpSpLocks noChangeAspect="1"/>
          </p:cNvGrpSpPr>
          <p:nvPr/>
        </p:nvGrpSpPr>
        <p:grpSpPr>
          <a:xfrm>
            <a:off x="8361324" y="1615858"/>
            <a:ext cx="4679805" cy="2975134"/>
            <a:chOff x="5689600" y="1998133"/>
            <a:chExt cx="4927600" cy="3132667"/>
          </a:xfrm>
        </p:grpSpPr>
        <p:pic>
          <p:nvPicPr>
            <p:cNvPr id="11" name="Picture 10">
              <a:extLst>
                <a:ext uri="{FF2B5EF4-FFF2-40B4-BE49-F238E27FC236}">
                  <a16:creationId xmlns:a16="http://schemas.microsoft.com/office/drawing/2014/main" id="{81D9F27A-6DEF-402E-9D8C-EFF7128F5C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483" t="7683" r="7503" b="9542"/>
            <a:stretch/>
          </p:blipFill>
          <p:spPr>
            <a:xfrm>
              <a:off x="5689600" y="1998133"/>
              <a:ext cx="4927600" cy="3132667"/>
            </a:xfrm>
            <a:prstGeom prst="rect">
              <a:avLst/>
            </a:prstGeom>
          </p:spPr>
        </p:pic>
        <p:pic>
          <p:nvPicPr>
            <p:cNvPr id="12" name="Picture 11">
              <a:extLst>
                <a:ext uri="{FF2B5EF4-FFF2-40B4-BE49-F238E27FC236}">
                  <a16:creationId xmlns:a16="http://schemas.microsoft.com/office/drawing/2014/main" id="{E3EE931B-70EB-40AE-9397-8068C3DBA3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047"/>
            <a:stretch/>
          </p:blipFill>
          <p:spPr>
            <a:xfrm>
              <a:off x="6002222" y="2328017"/>
              <a:ext cx="4240982" cy="2405722"/>
            </a:xfrm>
            <a:prstGeom prst="rect">
              <a:avLst/>
            </a:prstGeom>
            <a:ln>
              <a:solidFill>
                <a:schemeClr val="tx1">
                  <a:lumMod val="85000"/>
                  <a:lumOff val="15000"/>
                </a:schemeClr>
              </a:solidFill>
            </a:ln>
          </p:spPr>
        </p:pic>
      </p:grpSp>
      <p:grpSp>
        <p:nvGrpSpPr>
          <p:cNvPr id="13" name="Group 12">
            <a:extLst>
              <a:ext uri="{FF2B5EF4-FFF2-40B4-BE49-F238E27FC236}">
                <a16:creationId xmlns:a16="http://schemas.microsoft.com/office/drawing/2014/main" id="{BD805875-221D-42CB-89D5-E05C4CEBAFF5}"/>
              </a:ext>
            </a:extLst>
          </p:cNvPr>
          <p:cNvGrpSpPr>
            <a:grpSpLocks noChangeAspect="1"/>
          </p:cNvGrpSpPr>
          <p:nvPr/>
        </p:nvGrpSpPr>
        <p:grpSpPr>
          <a:xfrm>
            <a:off x="9040272" y="4383295"/>
            <a:ext cx="3989971" cy="2783389"/>
            <a:chOff x="3796636" y="2408152"/>
            <a:chExt cx="6061784" cy="4228678"/>
          </a:xfrm>
        </p:grpSpPr>
        <p:pic>
          <p:nvPicPr>
            <p:cNvPr id="14" name="Picture 13">
              <a:extLst>
                <a:ext uri="{FF2B5EF4-FFF2-40B4-BE49-F238E27FC236}">
                  <a16:creationId xmlns:a16="http://schemas.microsoft.com/office/drawing/2014/main" id="{83EC7BA6-C5D9-4180-B0D5-E8D7229D6B87}"/>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7503"/>
            <a:stretch/>
          </p:blipFill>
          <p:spPr>
            <a:xfrm>
              <a:off x="3796636" y="2408152"/>
              <a:ext cx="6061784" cy="4228678"/>
            </a:xfrm>
            <a:prstGeom prst="rect">
              <a:avLst/>
            </a:prstGeom>
          </p:spPr>
        </p:pic>
        <p:pic>
          <p:nvPicPr>
            <p:cNvPr id="15" name="Picture 14">
              <a:extLst>
                <a:ext uri="{FF2B5EF4-FFF2-40B4-BE49-F238E27FC236}">
                  <a16:creationId xmlns:a16="http://schemas.microsoft.com/office/drawing/2014/main" id="{7C22D83B-146E-4FDE-B6EC-7FB24894BC22}"/>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0466" t="27032" r="49003" b="21912"/>
            <a:stretch/>
          </p:blipFill>
          <p:spPr>
            <a:xfrm>
              <a:off x="4694965" y="3107267"/>
              <a:ext cx="4737616" cy="2675466"/>
            </a:xfrm>
            <a:prstGeom prst="rect">
              <a:avLst/>
            </a:prstGeom>
            <a:ln w="12700">
              <a:solidFill>
                <a:schemeClr val="tx1">
                  <a:lumMod val="85000"/>
                  <a:lumOff val="15000"/>
                </a:schemeClr>
              </a:solidFill>
            </a:ln>
          </p:spPr>
        </p:pic>
      </p:grpSp>
      <p:sp>
        <p:nvSpPr>
          <p:cNvPr id="16" name="TextBox 15">
            <a:extLst>
              <a:ext uri="{FF2B5EF4-FFF2-40B4-BE49-F238E27FC236}">
                <a16:creationId xmlns:a16="http://schemas.microsoft.com/office/drawing/2014/main" id="{F51E934E-07D3-4915-89B1-6601867E84F5}"/>
              </a:ext>
            </a:extLst>
          </p:cNvPr>
          <p:cNvSpPr txBox="1"/>
          <p:nvPr/>
        </p:nvSpPr>
        <p:spPr>
          <a:xfrm>
            <a:off x="456618" y="1446461"/>
            <a:ext cx="6853139" cy="2973122"/>
          </a:xfrm>
          <a:prstGeom prst="rect">
            <a:avLst/>
          </a:prstGeom>
          <a:noFill/>
        </p:spPr>
        <p:txBody>
          <a:bodyPr wrap="square" rtlCol="0">
            <a:spAutoFit/>
          </a:bodyPr>
          <a:lstStyle/>
          <a:p>
            <a:pPr>
              <a:lnSpc>
                <a:spcPct val="12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Business Need</a:t>
            </a:r>
          </a:p>
          <a:p>
            <a:pPr>
              <a:lnSpc>
                <a:spcPct val="120000"/>
              </a:lnSpc>
            </a:pPr>
            <a:r>
              <a:rPr lang="en-US" sz="1600">
                <a:latin typeface="Segoe UI" panose="020B0502040204020203" pitchFamily="34" charset="0"/>
                <a:cs typeface="Segoe UI" panose="020B0502040204020203" pitchFamily="34" charset="0"/>
              </a:rPr>
              <a:t>Kaiser Permanente, one of the nation's largest managed health care firms, needed to implement data security measures under the Health and Information Trust Alliance (HITRUST). HITRUST is a certification framework that is used by organizations to securely create, access, store and exchange personal health and financial information. Affirma was contracted to convert Kaiser’s prototype data security platform into a fully-functional Data mart solution that could monitor all of the organization’s highly sensitive data.</a:t>
            </a:r>
          </a:p>
        </p:txBody>
      </p:sp>
      <p:sp>
        <p:nvSpPr>
          <p:cNvPr id="17" name="Title 1">
            <a:extLst>
              <a:ext uri="{FF2B5EF4-FFF2-40B4-BE49-F238E27FC236}">
                <a16:creationId xmlns:a16="http://schemas.microsoft.com/office/drawing/2014/main" id="{E5DBEC78-774F-4C97-B1E5-A179F24B88B2}"/>
              </a:ext>
            </a:extLst>
          </p:cNvPr>
          <p:cNvSpPr txBox="1">
            <a:spLocks/>
          </p:cNvSpPr>
          <p:nvPr/>
        </p:nvSpPr>
        <p:spPr>
          <a:xfrm>
            <a:off x="462061" y="614353"/>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a:solidFill>
                  <a:schemeClr val="bg1"/>
                </a:solidFill>
                <a:latin typeface="Segoe UI Light" panose="020B0502040204020203" pitchFamily="34" charset="0"/>
                <a:cs typeface="Segoe UI Light" panose="020B0502040204020203" pitchFamily="34" charset="0"/>
              </a:rPr>
              <a:t>Kaiser Permanente: Data Mart</a:t>
            </a:r>
          </a:p>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9BF3A99F-279B-49B7-B18C-485A9D725876}"/>
              </a:ext>
            </a:extLst>
          </p:cNvPr>
          <p:cNvSpPr/>
          <p:nvPr/>
        </p:nvSpPr>
        <p:spPr>
          <a:xfrm>
            <a:off x="456618" y="4457764"/>
            <a:ext cx="7910150" cy="3765070"/>
          </a:xfrm>
          <a:prstGeom prst="rect">
            <a:avLst/>
          </a:prstGeom>
        </p:spPr>
        <p:txBody>
          <a:bodyPr wrap="square">
            <a:spAutoFit/>
          </a:bodyPr>
          <a:lstStyle/>
          <a:p>
            <a:pPr lvl="0">
              <a:lnSpc>
                <a:spcPct val="12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What We Did</a:t>
            </a:r>
          </a:p>
          <a:p>
            <a:pPr marL="171450" lvl="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Affirma converted a prototype of the data-feed to a complete and fully functional .NET/SQL solution</a:t>
            </a:r>
          </a:p>
          <a:p>
            <a:pPr marL="171450" lvl="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Created a lightning-fast digital read-out that allows users to identify any spikes in security issues quickly and easily.</a:t>
            </a:r>
          </a:p>
          <a:p>
            <a:pPr marL="171450" lvl="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Built a dynamic user interface so that users of the Data mart solution have up-to-date information to use when monitoring and tracking their systems.</a:t>
            </a:r>
          </a:p>
          <a:p>
            <a:pPr marL="171450" lvl="0"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Kaiser Permanente was very pleased with the Data mart solution. Kaiser now has the ability to easily identify and monitor any security issues in their system, ranging from unauthorized network access attempts to improperly protected health information and blocked spam messages.</a:t>
            </a:r>
          </a:p>
          <a:p>
            <a:pPr lvl="0">
              <a:lnSpc>
                <a:spcPct val="120000"/>
              </a:lnSpc>
            </a:pPr>
            <a:endParaRPr lang="en-US" sz="1200">
              <a:solidFill>
                <a:prstClr val="black"/>
              </a:solidFill>
              <a:latin typeface="Segoe UI" panose="020B0502040204020203" pitchFamily="34" charset="0"/>
              <a:ea typeface="MS Mincho" panose="02020609040205080304" pitchFamily="49" charset="-128"/>
              <a:cs typeface="Segoe UI" panose="020B0502040204020203" pitchFamily="34" charset="0"/>
            </a:endParaRPr>
          </a:p>
        </p:txBody>
      </p:sp>
    </p:spTree>
    <p:extLst>
      <p:ext uri="{BB962C8B-B14F-4D97-AF65-F5344CB8AC3E}">
        <p14:creationId xmlns:p14="http://schemas.microsoft.com/office/powerpoint/2010/main" val="277415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E3FA83D7-3144-440E-945A-B058A402C55D}"/>
              </a:ext>
            </a:extLst>
          </p:cNvPr>
          <p:cNvSpPr txBox="1"/>
          <p:nvPr/>
        </p:nvSpPr>
        <p:spPr>
          <a:xfrm>
            <a:off x="1290736" y="2070342"/>
            <a:ext cx="5195789" cy="4293804"/>
          </a:xfrm>
          <a:prstGeom prst="rect">
            <a:avLst/>
          </a:prstGeom>
          <a:noFill/>
        </p:spPr>
        <p:txBody>
          <a:bodyPr wrap="square" rtlCol="0">
            <a:spAutoFit/>
          </a:bodyPr>
          <a:lstStyle/>
          <a:p>
            <a:pPr>
              <a:lnSpc>
                <a:spcPct val="110000"/>
              </a:lnSpc>
            </a:pPr>
            <a:r>
              <a:rPr lang="en-US" sz="2800" b="1">
                <a:solidFill>
                  <a:srgbClr val="0096A9"/>
                </a:solidFill>
                <a:latin typeface="Segoe UI" panose="020B0502040204020203" pitchFamily="34" charset="0"/>
                <a:cs typeface="Segoe UI" panose="020B0502040204020203" pitchFamily="34" charset="0"/>
              </a:rPr>
              <a:t>Business Need</a:t>
            </a:r>
          </a:p>
          <a:p>
            <a:pPr>
              <a:lnSpc>
                <a:spcPct val="110000"/>
              </a:lnSpc>
            </a:pPr>
            <a:r>
              <a:rPr lang="en-US" sz="1600">
                <a:latin typeface="Segoe UI" panose="020B0502040204020203" pitchFamily="34" charset="0"/>
                <a:cs typeface="Segoe UI" panose="020B0502040204020203" pitchFamily="34" charset="0"/>
              </a:rPr>
              <a:t>Microsoft Small and Midmarket Solutions &amp; Partners needed a way to create financial accountability while allowing all levels of the organization to make more insightful decisions with real-time and accurate information.</a:t>
            </a:r>
          </a:p>
          <a:p>
            <a:pPr>
              <a:lnSpc>
                <a:spcPct val="120000"/>
              </a:lnSpc>
            </a:pPr>
            <a:endParaRPr lang="en-US" sz="1600">
              <a:latin typeface="Segoe UI" panose="020B0502040204020203" pitchFamily="34" charset="0"/>
              <a:ea typeface="Calibri" panose="020F0502020204030204" pitchFamily="34" charset="0"/>
              <a:cs typeface="Segoe UI" panose="020B0502040204020203" pitchFamily="34" charset="0"/>
            </a:endParaRPr>
          </a:p>
          <a:p>
            <a:pPr lvl="0">
              <a:lnSpc>
                <a:spcPct val="11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What We Did</a:t>
            </a:r>
          </a:p>
          <a:p>
            <a:pPr lvl="0" indent="-342900">
              <a:lnSpc>
                <a:spcPct val="110000"/>
              </a:lnSpc>
              <a:buSzPct val="100000"/>
              <a:buFont typeface="Arial" panose="020B0604020202020204" pitchFamily="34" charset="0"/>
              <a:buChar char="•"/>
            </a:pPr>
            <a:r>
              <a:rPr lang="en-US" sz="1600">
                <a:latin typeface="Segoe UI" panose="020B0502040204020203" pitchFamily="34" charset="0"/>
                <a:cs typeface="Segoe UI" panose="020B0502040204020203" pitchFamily="34" charset="0"/>
              </a:rPr>
              <a:t>Created an interactive dashboard that configured all data access from multiple data sources</a:t>
            </a:r>
          </a:p>
          <a:p>
            <a:pPr lvl="0" indent="-342900">
              <a:lnSpc>
                <a:spcPct val="110000"/>
              </a:lnSpc>
              <a:buSzPct val="100000"/>
              <a:buFont typeface="Arial" panose="020B0604020202020204" pitchFamily="34" charset="0"/>
              <a:buChar char="•"/>
            </a:pPr>
            <a:r>
              <a:rPr lang="en-US" sz="1600">
                <a:latin typeface="Segoe UI" panose="020B0502040204020203" pitchFamily="34" charset="0"/>
                <a:cs typeface="Segoe UI" panose="020B0502040204020203" pitchFamily="34" charset="0"/>
              </a:rPr>
              <a:t>Geographic KPI interactivity allows Finance Executives to view key performance indicators quickly</a:t>
            </a:r>
          </a:p>
          <a:p>
            <a:pPr lvl="0" indent="-342900">
              <a:lnSpc>
                <a:spcPct val="110000"/>
              </a:lnSpc>
              <a:buSzPct val="100000"/>
              <a:buFont typeface="Arial" panose="020B0604020202020204" pitchFamily="34" charset="0"/>
              <a:buChar char="•"/>
            </a:pPr>
            <a:r>
              <a:rPr lang="en-US" sz="1600">
                <a:latin typeface="Segoe UI" panose="020B0502040204020203" pitchFamily="34" charset="0"/>
                <a:cs typeface="Segoe UI" panose="020B0502040204020203" pitchFamily="34" charset="0"/>
              </a:rPr>
              <a:t>Executives can drill data by metric, time and geography, even when offline</a:t>
            </a:r>
          </a:p>
        </p:txBody>
      </p:sp>
      <p:sp>
        <p:nvSpPr>
          <p:cNvPr id="13" name="Title 1">
            <a:extLst>
              <a:ext uri="{FF2B5EF4-FFF2-40B4-BE49-F238E27FC236}">
                <a16:creationId xmlns:a16="http://schemas.microsoft.com/office/drawing/2014/main" id="{CE6083CC-E733-43CD-A25A-5F6D2BF9428A}"/>
              </a:ext>
            </a:extLst>
          </p:cNvPr>
          <p:cNvSpPr txBox="1">
            <a:spLocks/>
          </p:cNvSpPr>
          <p:nvPr/>
        </p:nvSpPr>
        <p:spPr>
          <a:xfrm>
            <a:off x="462061" y="565808"/>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a:solidFill>
                  <a:schemeClr val="bg1"/>
                </a:solidFill>
                <a:latin typeface="Segoe UI Light" panose="020B0502040204020203" pitchFamily="34" charset="0"/>
                <a:cs typeface="Segoe UI Light" panose="020B0502040204020203" pitchFamily="34" charset="0"/>
              </a:rPr>
              <a:t>Microsoft SMS&amp;P Dashboard</a:t>
            </a:r>
          </a:p>
          <a:p>
            <a:endParaRPr lang="en-US" sz="4000" spc="248">
              <a:solidFill>
                <a:schemeClr val="bg1"/>
              </a:solidFill>
              <a:latin typeface="Segoe UI Light" panose="020B0502040204020203" pitchFamily="34" charset="0"/>
              <a:cs typeface="Segoe UI Light" panose="020B0502040204020203" pitchFamily="34" charset="0"/>
            </a:endParaRPr>
          </a:p>
        </p:txBody>
      </p:sp>
      <p:pic>
        <p:nvPicPr>
          <p:cNvPr id="14" name="Picture 13" descr="sms_mockup.png">
            <a:extLst>
              <a:ext uri="{FF2B5EF4-FFF2-40B4-BE49-F238E27FC236}">
                <a16:creationId xmlns:a16="http://schemas.microsoft.com/office/drawing/2014/main" id="{FCFE69B6-537C-46B4-B1E0-CDD0B38EDE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15200" y="1615858"/>
            <a:ext cx="5832361" cy="5202773"/>
          </a:xfrm>
          <a:prstGeom prst="rect">
            <a:avLst/>
          </a:prstGeom>
        </p:spPr>
      </p:pic>
    </p:spTree>
    <p:extLst>
      <p:ext uri="{BB962C8B-B14F-4D97-AF65-F5344CB8AC3E}">
        <p14:creationId xmlns:p14="http://schemas.microsoft.com/office/powerpoint/2010/main" val="316813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F70821EB-E1F7-4A5A-B675-090DB4788F6D}"/>
              </a:ext>
            </a:extLst>
          </p:cNvPr>
          <p:cNvSpPr txBox="1"/>
          <p:nvPr/>
        </p:nvSpPr>
        <p:spPr>
          <a:xfrm>
            <a:off x="809983" y="1358683"/>
            <a:ext cx="6788552" cy="6888039"/>
          </a:xfrm>
          <a:prstGeom prst="rect">
            <a:avLst/>
          </a:prstGeom>
          <a:noFill/>
        </p:spPr>
        <p:txBody>
          <a:bodyPr wrap="square" rtlCol="0">
            <a:spAutoFit/>
          </a:bodyPr>
          <a:lstStyle/>
          <a:p>
            <a:pPr>
              <a:lnSpc>
                <a:spcPct val="110000"/>
              </a:lnSpc>
            </a:pPr>
            <a:r>
              <a:rPr lang="en-US" sz="2800" b="1">
                <a:solidFill>
                  <a:srgbClr val="0096A9"/>
                </a:solidFill>
                <a:latin typeface="Segoe UI" panose="020B0502040204020203" pitchFamily="34" charset="0"/>
                <a:cs typeface="Segoe UI" panose="020B0502040204020203" pitchFamily="34" charset="0"/>
              </a:rPr>
              <a:t>Business Need</a:t>
            </a:r>
          </a:p>
          <a:p>
            <a:pPr lvl="0"/>
            <a:r>
              <a:rPr lang="en-US" sz="1600">
                <a:latin typeface="Segoe UI" panose="020B0502040204020203" pitchFamily="34" charset="0"/>
                <a:cs typeface="Segoe UI" panose="020B0502040204020203" pitchFamily="34" charset="0"/>
              </a:rPr>
              <a:t>Microsoft came to Affirma with a request to build a BI platform to view and manage status on hundreds of projects across their entire Interactive Entertainment Business (IEB) Group. The application needed comprehensive Scorecards and dashboards for executives and operations teams. While an existing site was in production already, it was in need of an upgrade. The request was to create a product that was easy-to-use, attractive, and appealing to users. Additionally, the new custom-built app would work off of their original project management database. The app needed to support information for 10,000 people in the department, displaying all of their projects and activities. The app was initially meant for Microsoft executives to manage progress, status reports, and resource information of projects, but grew to full-use after the success of the first roll-out.</a:t>
            </a:r>
            <a:br>
              <a:rPr lang="en-US" sz="1200">
                <a:latin typeface="Segoe UI" panose="020B0502040204020203" pitchFamily="34" charset="0"/>
                <a:cs typeface="Segoe UI" panose="020B0502040204020203" pitchFamily="34" charset="0"/>
              </a:rPr>
            </a:br>
            <a:endParaRPr lang="en-US" sz="1200">
              <a:solidFill>
                <a:srgbClr val="202020"/>
              </a:solidFill>
              <a:latin typeface="Segoe UI" panose="020B0502040204020203" pitchFamily="34" charset="0"/>
              <a:ea typeface="Calibri" panose="020F0502020204030204" pitchFamily="34" charset="0"/>
              <a:cs typeface="Segoe UI" panose="020B0502040204020203" pitchFamily="34" charset="0"/>
            </a:endParaRPr>
          </a:p>
          <a:p>
            <a:pPr>
              <a:lnSpc>
                <a:spcPct val="110000"/>
              </a:lnSpc>
            </a:pPr>
            <a:r>
              <a:rPr lang="en-US" sz="2800" b="1">
                <a:solidFill>
                  <a:srgbClr val="0096A9"/>
                </a:solidFill>
                <a:latin typeface="Segoe UI" panose="020B0502040204020203" pitchFamily="34" charset="0"/>
                <a:cs typeface="Segoe UI" panose="020B0502040204020203" pitchFamily="34" charset="0"/>
              </a:rPr>
              <a:t>What We Did</a:t>
            </a:r>
          </a:p>
          <a:p>
            <a:pPr marL="171450" indent="-171450">
              <a:buFont typeface="Arial" panose="020B0604020202020204" pitchFamily="34" charset="0"/>
              <a:buChar char="•"/>
            </a:pPr>
            <a:r>
              <a:rPr lang="en-US" sz="1600">
                <a:latin typeface="Segoe UI" panose="020B0502040204020203" pitchFamily="34" charset="0"/>
                <a:cs typeface="Segoe UI" panose="020B0502040204020203" pitchFamily="34" charset="0"/>
              </a:rPr>
              <a:t>Analyzed the existing database which included researching and modifying unidentified edge-cases and business rules.</a:t>
            </a:r>
          </a:p>
          <a:p>
            <a:pPr marL="171450" indent="-171450">
              <a:buFont typeface="Arial" panose="020B0604020202020204" pitchFamily="34" charset="0"/>
              <a:buChar char="•"/>
            </a:pPr>
            <a:r>
              <a:rPr lang="en-US" sz="1600">
                <a:latin typeface="Segoe UI" panose="020B0502040204020203" pitchFamily="34" charset="0"/>
                <a:cs typeface="Segoe UI" panose="020B0502040204020203" pitchFamily="34" charset="0"/>
              </a:rPr>
              <a:t>Designed a new application from the ground up, using Windows RT framework and XAML for the UI.</a:t>
            </a:r>
          </a:p>
          <a:p>
            <a:pPr marL="171450" indent="-171450">
              <a:buFont typeface="Arial" panose="020B0604020202020204" pitchFamily="34" charset="0"/>
              <a:buChar char="•"/>
            </a:pPr>
            <a:r>
              <a:rPr lang="en-US" sz="1600">
                <a:latin typeface="Segoe UI" panose="020B0502040204020203" pitchFamily="34" charset="0"/>
                <a:cs typeface="Segoe UI" panose="020B0502040204020203" pitchFamily="34" charset="0"/>
              </a:rPr>
              <a:t>Implemented a charting tool to meaningfully display thousands of resources on a PC or tablet.</a:t>
            </a:r>
          </a:p>
          <a:p>
            <a:pPr marL="171450" indent="-171450">
              <a:buFont typeface="Arial" panose="020B0604020202020204" pitchFamily="34" charset="0"/>
              <a:buChar char="•"/>
            </a:pPr>
            <a:r>
              <a:rPr lang="en-US" sz="1600">
                <a:latin typeface="Segoe UI" panose="020B0502040204020203" pitchFamily="34" charset="0"/>
                <a:cs typeface="Segoe UI" panose="020B0502040204020203" pitchFamily="34" charset="0"/>
              </a:rPr>
              <a:t>Deployed the app into Microsoft’s internal store and received certification, allowing it to be used as an example for future applications.</a:t>
            </a:r>
          </a:p>
        </p:txBody>
      </p:sp>
      <p:sp>
        <p:nvSpPr>
          <p:cNvPr id="7" name="Title 1">
            <a:extLst>
              <a:ext uri="{FF2B5EF4-FFF2-40B4-BE49-F238E27FC236}">
                <a16:creationId xmlns:a16="http://schemas.microsoft.com/office/drawing/2014/main" id="{D36F5D85-1BCB-440A-BB95-CCE12D586F3B}"/>
              </a:ext>
            </a:extLst>
          </p:cNvPr>
          <p:cNvSpPr txBox="1">
            <a:spLocks/>
          </p:cNvSpPr>
          <p:nvPr/>
        </p:nvSpPr>
        <p:spPr>
          <a:xfrm>
            <a:off x="434887" y="519695"/>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a:solidFill>
                  <a:schemeClr val="bg1"/>
                </a:solidFill>
                <a:latin typeface="Segoe UI Light" panose="020B0502040204020203" pitchFamily="34" charset="0"/>
                <a:cs typeface="Segoe UI Light" panose="020B0502040204020203" pitchFamily="34" charset="0"/>
              </a:rPr>
              <a:t>Microsoft </a:t>
            </a:r>
            <a:r>
              <a:rPr lang="en-US" sz="4000" spc="248" err="1">
                <a:solidFill>
                  <a:schemeClr val="bg1"/>
                </a:solidFill>
                <a:latin typeface="Segoe UI Light" panose="020B0502040204020203" pitchFamily="34" charset="0"/>
                <a:cs typeface="Segoe UI Light" panose="020B0502040204020203" pitchFamily="34" charset="0"/>
              </a:rPr>
              <a:t>OneView</a:t>
            </a:r>
            <a:r>
              <a:rPr lang="en-US" sz="4000" spc="248">
                <a:solidFill>
                  <a:schemeClr val="bg1"/>
                </a:solidFill>
                <a:latin typeface="Segoe UI Light" panose="020B0502040204020203" pitchFamily="34" charset="0"/>
                <a:cs typeface="Segoe UI Light" panose="020B0502040204020203" pitchFamily="34" charset="0"/>
              </a:rPr>
              <a:t> Application</a:t>
            </a:r>
          </a:p>
          <a:p>
            <a:endParaRPr lang="en-US" sz="4000" spc="248">
              <a:solidFill>
                <a:schemeClr val="bg1"/>
              </a:solidFill>
              <a:latin typeface="Segoe UI Light" panose="020B0502040204020203" pitchFamily="34" charset="0"/>
              <a:cs typeface="Segoe UI Light" panose="020B0502040204020203" pitchFamily="34" charset="0"/>
            </a:endParaRPr>
          </a:p>
        </p:txBody>
      </p:sp>
      <p:pic>
        <p:nvPicPr>
          <p:cNvPr id="8" name="Picture 2" descr="http://pivot.affirma.com/CaseStudyImages/One-View-800x400.jpg">
            <a:extLst>
              <a:ext uri="{FF2B5EF4-FFF2-40B4-BE49-F238E27FC236}">
                <a16:creationId xmlns:a16="http://schemas.microsoft.com/office/drawing/2014/main" id="{DB0C236E-50E6-4742-99D2-E62B96A156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2" t="3689" r="5310" b="6302"/>
          <a:stretch/>
        </p:blipFill>
        <p:spPr bwMode="auto">
          <a:xfrm>
            <a:off x="8405048" y="2027977"/>
            <a:ext cx="4792603" cy="23417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C38DF54-9A36-4EAD-BA3E-921430910580}"/>
              </a:ext>
            </a:extLst>
          </p:cNvPr>
          <p:cNvSpPr txBox="1"/>
          <p:nvPr/>
        </p:nvSpPr>
        <p:spPr>
          <a:xfrm>
            <a:off x="8423550" y="5324460"/>
            <a:ext cx="4774101" cy="2720745"/>
          </a:xfrm>
          <a:prstGeom prst="rect">
            <a:avLst/>
          </a:prstGeom>
          <a:noFill/>
        </p:spPr>
        <p:txBody>
          <a:bodyPr wrap="square" rtlCol="0">
            <a:spAutoFit/>
          </a:bodyPr>
          <a:lstStyle/>
          <a:p>
            <a:pPr lvl="0">
              <a:lnSpc>
                <a:spcPct val="110000"/>
              </a:lnSpc>
            </a:pPr>
            <a:r>
              <a:rPr lang="en-US" sz="2800" b="1">
                <a:solidFill>
                  <a:srgbClr val="0096A9"/>
                </a:solidFill>
                <a:latin typeface="Segoe UI" panose="020B0502040204020203" pitchFamily="34" charset="0"/>
                <a:cs typeface="Segoe UI" panose="020B0502040204020203" pitchFamily="34" charset="0"/>
              </a:rPr>
              <a:t>Results</a:t>
            </a:r>
          </a:p>
          <a:p>
            <a:pPr marL="171450" lvl="0" indent="-171450">
              <a:buFont typeface="Arial" panose="020B0604020202020204" pitchFamily="34" charset="0"/>
              <a:buChar char="•"/>
            </a:pPr>
            <a:r>
              <a:rPr lang="en-US" sz="1600">
                <a:latin typeface="Segoe UI" panose="020B0502040204020203" pitchFamily="34" charset="0"/>
                <a:cs typeface="Segoe UI" panose="020B0502040204020203" pitchFamily="34" charset="0"/>
              </a:rPr>
              <a:t>The app was released into the internal Microsoft store and was a huge success among the employees. After testing it, Microsoft asked us to build a Windows Phone version, which is currently undergoing development. The app is easy-to-use, and helps the PMs at Microsoft manage projects and resources more efficiently, increasing productivity.</a:t>
            </a:r>
          </a:p>
          <a:p>
            <a:pPr lvl="0"/>
            <a:endParaRPr lang="en-US" sz="1200">
              <a:solidFill>
                <a:prstClr val="black"/>
              </a:solidFill>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225640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EC313800-402A-4C52-B9E8-B28F84253698}"/>
              </a:ext>
            </a:extLst>
          </p:cNvPr>
          <p:cNvGrpSpPr>
            <a:grpSpLocks noChangeAspect="1"/>
          </p:cNvGrpSpPr>
          <p:nvPr/>
        </p:nvGrpSpPr>
        <p:grpSpPr>
          <a:xfrm>
            <a:off x="7783980" y="1879557"/>
            <a:ext cx="5648959" cy="3940693"/>
            <a:chOff x="3949036" y="2675116"/>
            <a:chExt cx="5897256" cy="4113904"/>
          </a:xfrm>
        </p:grpSpPr>
        <p:pic>
          <p:nvPicPr>
            <p:cNvPr id="12" name="Picture 11">
              <a:extLst>
                <a:ext uri="{FF2B5EF4-FFF2-40B4-BE49-F238E27FC236}">
                  <a16:creationId xmlns:a16="http://schemas.microsoft.com/office/drawing/2014/main" id="{759232A2-0197-47F9-B954-F3EB78DBEC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503"/>
            <a:stretch/>
          </p:blipFill>
          <p:spPr>
            <a:xfrm>
              <a:off x="3949036" y="2675116"/>
              <a:ext cx="5897256" cy="4113904"/>
            </a:xfrm>
            <a:prstGeom prst="rect">
              <a:avLst/>
            </a:prstGeom>
          </p:spPr>
        </p:pic>
        <p:pic>
          <p:nvPicPr>
            <p:cNvPr id="13" name="Picture 12">
              <a:extLst>
                <a:ext uri="{FF2B5EF4-FFF2-40B4-BE49-F238E27FC236}">
                  <a16:creationId xmlns:a16="http://schemas.microsoft.com/office/drawing/2014/main" id="{C08472FC-5EB3-4908-BFA1-9492D93BD07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76" t="9710" r="1300" b="13417"/>
            <a:stretch/>
          </p:blipFill>
          <p:spPr>
            <a:xfrm>
              <a:off x="4833256" y="3347019"/>
              <a:ext cx="4604657" cy="2607469"/>
            </a:xfrm>
            <a:prstGeom prst="rect">
              <a:avLst/>
            </a:prstGeom>
            <a:ln w="19050">
              <a:solidFill>
                <a:schemeClr val="tx1">
                  <a:lumMod val="75000"/>
                  <a:lumOff val="25000"/>
                </a:schemeClr>
              </a:solidFill>
            </a:ln>
          </p:spPr>
        </p:pic>
      </p:grpSp>
      <p:sp>
        <p:nvSpPr>
          <p:cNvPr id="14" name="TextBox 13">
            <a:extLst>
              <a:ext uri="{FF2B5EF4-FFF2-40B4-BE49-F238E27FC236}">
                <a16:creationId xmlns:a16="http://schemas.microsoft.com/office/drawing/2014/main" id="{EC004E18-2BC6-48B6-BAB3-E6BEE0D4E1C3}"/>
              </a:ext>
            </a:extLst>
          </p:cNvPr>
          <p:cNvSpPr txBox="1"/>
          <p:nvPr/>
        </p:nvSpPr>
        <p:spPr>
          <a:xfrm>
            <a:off x="1339930" y="1786242"/>
            <a:ext cx="6271485" cy="5666488"/>
          </a:xfrm>
          <a:prstGeom prst="rect">
            <a:avLst/>
          </a:prstGeom>
          <a:noFill/>
        </p:spPr>
        <p:txBody>
          <a:bodyPr wrap="square" rtlCol="0">
            <a:spAutoFit/>
          </a:bodyPr>
          <a:lstStyle/>
          <a:p>
            <a:pPr>
              <a:lnSpc>
                <a:spcPct val="110000"/>
              </a:lnSpc>
            </a:pPr>
            <a:r>
              <a:rPr lang="en-US" sz="2800" b="1">
                <a:solidFill>
                  <a:srgbClr val="0096A9"/>
                </a:solidFill>
                <a:latin typeface="Segoe UI" panose="020B0502040204020203" pitchFamily="34" charset="0"/>
                <a:cs typeface="Segoe UI" panose="020B0502040204020203" pitchFamily="34" charset="0"/>
              </a:rPr>
              <a:t>Business Need</a:t>
            </a:r>
          </a:p>
          <a:p>
            <a:pPr>
              <a:lnSpc>
                <a:spcPct val="120000"/>
              </a:lnSpc>
            </a:pPr>
            <a:r>
              <a:rPr lang="en-US" sz="1600" err="1">
                <a:latin typeface="Segoe UI" panose="020B0502040204020203" pitchFamily="34" charset="0"/>
                <a:cs typeface="Segoe UI" panose="020B0502040204020203" pitchFamily="34" charset="0"/>
              </a:rPr>
              <a:t>Blucora</a:t>
            </a:r>
            <a:r>
              <a:rPr lang="en-US" sz="1600">
                <a:latin typeface="Segoe UI" panose="020B0502040204020203" pitchFamily="34" charset="0"/>
                <a:cs typeface="Segoe UI" panose="020B0502040204020203" pitchFamily="34" charset="0"/>
              </a:rPr>
              <a:t> came to Affirma when they wanted to improve market share and regain competitive advantage. </a:t>
            </a:r>
            <a:r>
              <a:rPr lang="en-US" sz="1600" err="1">
                <a:latin typeface="Segoe UI" panose="020B0502040204020203" pitchFamily="34" charset="0"/>
                <a:cs typeface="Segoe UI" panose="020B0502040204020203" pitchFamily="34" charset="0"/>
              </a:rPr>
              <a:t>Blucora’s</a:t>
            </a:r>
            <a:r>
              <a:rPr lang="en-US" sz="1600">
                <a:latin typeface="Segoe UI" panose="020B0502040204020203" pitchFamily="34" charset="0"/>
                <a:cs typeface="Segoe UI" panose="020B0502040204020203" pitchFamily="34" charset="0"/>
              </a:rPr>
              <a:t> business model revolves around aggregating web data for clients and providing that data via SSRS 2008 reports. Limited by the bland SSRS default portal design, </a:t>
            </a:r>
            <a:r>
              <a:rPr lang="en-US" sz="1600" err="1">
                <a:latin typeface="Segoe UI" panose="020B0502040204020203" pitchFamily="34" charset="0"/>
                <a:cs typeface="Segoe UI" panose="020B0502040204020203" pitchFamily="34" charset="0"/>
              </a:rPr>
              <a:t>Blucora</a:t>
            </a:r>
            <a:r>
              <a:rPr lang="en-US" sz="1600">
                <a:latin typeface="Segoe UI" panose="020B0502040204020203" pitchFamily="34" charset="0"/>
                <a:cs typeface="Segoe UI" panose="020B0502040204020203" pitchFamily="34" charset="0"/>
              </a:rPr>
              <a:t> needed to update the visual appeal of these reports in order to tackle their emerging competition. Affirma was engaged to turn a standard SSRS portal into a visually stunning and interactive tool for clients.</a:t>
            </a:r>
          </a:p>
          <a:p>
            <a:pPr>
              <a:lnSpc>
                <a:spcPct val="120000"/>
              </a:lnSpc>
            </a:pPr>
            <a:endParaRPr lang="en-US" sz="1200">
              <a:latin typeface="Segoe UI" panose="020B0502040204020203" pitchFamily="34" charset="0"/>
              <a:ea typeface="MS Mincho" panose="02020609040205080304" pitchFamily="49" charset="-128"/>
              <a:cs typeface="Segoe UI" panose="020B0502040204020203" pitchFamily="34" charset="0"/>
            </a:endParaRPr>
          </a:p>
          <a:p>
            <a:pPr>
              <a:lnSpc>
                <a:spcPct val="110000"/>
              </a:lnSpc>
            </a:pPr>
            <a:r>
              <a:rPr lang="en-US" sz="2800" b="1">
                <a:solidFill>
                  <a:srgbClr val="0096A9"/>
                </a:solidFill>
                <a:latin typeface="Segoe UI" panose="020B0502040204020203" pitchFamily="34" charset="0"/>
                <a:cs typeface="Segoe UI" panose="020B0502040204020203" pitchFamily="34" charset="0"/>
              </a:rPr>
              <a:t>What We Did</a:t>
            </a:r>
          </a:p>
          <a:p>
            <a:pPr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Affirma re-designed existing SSRS reports, while creating custom skins and functionality for the SSRS 2008 portal. </a:t>
            </a:r>
          </a:p>
          <a:p>
            <a:pPr indent="-171450">
              <a:lnSpc>
                <a:spcPct val="120000"/>
              </a:lnSpc>
              <a:buFont typeface="Arial" panose="020B0604020202020204" pitchFamily="34" charset="0"/>
              <a:buChar char="•"/>
            </a:pPr>
            <a:r>
              <a:rPr lang="en-US" sz="1600">
                <a:latin typeface="Segoe UI" panose="020B0502040204020203" pitchFamily="34" charset="0"/>
                <a:cs typeface="Segoe UI" panose="020B0502040204020203" pitchFamily="34" charset="0"/>
              </a:rPr>
              <a:t>Historically, making customizations to any SSRS default portal had never been done before. Without any precedent for turning the standard SSRS portal into something visually appealing, Affirma’s team developed a creative and unique way to do so using JQuery, CSS and JavaScript. </a:t>
            </a:r>
          </a:p>
        </p:txBody>
      </p:sp>
      <p:sp>
        <p:nvSpPr>
          <p:cNvPr id="15" name="Title 1">
            <a:extLst>
              <a:ext uri="{FF2B5EF4-FFF2-40B4-BE49-F238E27FC236}">
                <a16:creationId xmlns:a16="http://schemas.microsoft.com/office/drawing/2014/main" id="{CC3F70CB-E85B-4824-879A-89CA318AF871}"/>
              </a:ext>
            </a:extLst>
          </p:cNvPr>
          <p:cNvSpPr txBox="1">
            <a:spLocks/>
          </p:cNvSpPr>
          <p:nvPr/>
        </p:nvSpPr>
        <p:spPr>
          <a:xfrm>
            <a:off x="464706" y="513171"/>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err="1">
                <a:solidFill>
                  <a:schemeClr val="bg1"/>
                </a:solidFill>
                <a:latin typeface="Segoe UI Light" panose="020B0502040204020203" pitchFamily="34" charset="0"/>
                <a:cs typeface="Segoe UI Light" panose="020B0502040204020203" pitchFamily="34" charset="0"/>
              </a:rPr>
              <a:t>Blucora</a:t>
            </a:r>
            <a:r>
              <a:rPr lang="en-US" sz="4000" spc="248">
                <a:solidFill>
                  <a:schemeClr val="bg1"/>
                </a:solidFill>
                <a:latin typeface="Segoe UI Light" panose="020B0502040204020203" pitchFamily="34" charset="0"/>
                <a:cs typeface="Segoe UI Light" panose="020B0502040204020203" pitchFamily="34" charset="0"/>
              </a:rPr>
              <a:t> - Reporting Portal</a:t>
            </a:r>
          </a:p>
          <a:p>
            <a:endParaRPr lang="en-US" sz="4000" spc="248">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5592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63B9574F-F052-4D82-9CDF-626E0DD18E2A}"/>
              </a:ext>
            </a:extLst>
          </p:cNvPr>
          <p:cNvSpPr txBox="1"/>
          <p:nvPr/>
        </p:nvSpPr>
        <p:spPr>
          <a:xfrm>
            <a:off x="822401" y="1385412"/>
            <a:ext cx="6492799" cy="6420540"/>
          </a:xfrm>
          <a:prstGeom prst="rect">
            <a:avLst/>
          </a:prstGeom>
          <a:noFill/>
        </p:spPr>
        <p:txBody>
          <a:bodyPr wrap="square" rtlCol="0">
            <a:spAutoFit/>
          </a:bodyPr>
          <a:lstStyle/>
          <a:p>
            <a:pPr>
              <a:lnSpc>
                <a:spcPct val="110000"/>
              </a:lnSpc>
            </a:pPr>
            <a:r>
              <a:rPr lang="en-US" sz="2800" b="1">
                <a:solidFill>
                  <a:srgbClr val="0096A9"/>
                </a:solidFill>
                <a:latin typeface="Segoe UI" panose="020B0502040204020203" pitchFamily="34" charset="0"/>
                <a:cs typeface="Segoe UI" panose="020B0502040204020203" pitchFamily="34" charset="0"/>
              </a:rPr>
              <a:t>Business Need</a:t>
            </a:r>
          </a:p>
          <a:p>
            <a:pPr>
              <a:lnSpc>
                <a:spcPct val="115000"/>
              </a:lnSpc>
              <a:spcAft>
                <a:spcPts val="1200"/>
              </a:spcAft>
            </a:pPr>
            <a:r>
              <a:rPr lang="en-US" sz="1600">
                <a:latin typeface="Segoe UI" panose="020B0502040204020203" pitchFamily="34" charset="0"/>
                <a:cs typeface="Segoe UI" panose="020B0502040204020203" pitchFamily="34" charset="0"/>
              </a:rPr>
              <a:t>Microsoft Channel Incentives, the group responsible for managing payments to Microsoft Partner resellers had been missing the mark in a number of areas in terms of payments, satisfaction and performance. Initially the team had been manually entering all performance data into an application built for another department, and as a result weren’t getting the correct actionable information. What they needed was a custom-built business intelligence score carding solution, which would allow them multiple dashboard views to understand areas of opportunity. The business need was a cause analysis of problems such as why there weren’t paying incentives on time, why they weren’t accurate, which areas were having the most problems with and which programs were experiencing the most difficulty.</a:t>
            </a:r>
          </a:p>
          <a:p>
            <a:pPr lvl="0">
              <a:lnSpc>
                <a:spcPct val="11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What We Did</a:t>
            </a:r>
          </a:p>
          <a:p>
            <a:pPr lvl="0" indent="-171450">
              <a:lnSpc>
                <a:spcPct val="115000"/>
              </a:lnSpc>
              <a:spcAft>
                <a:spcPts val="1200"/>
              </a:spcAft>
              <a:buSzPct val="100000"/>
              <a:buFont typeface="Arial" panose="020B0604020202020204" pitchFamily="34" charset="0"/>
              <a:buChar char="•"/>
            </a:pPr>
            <a:r>
              <a:rPr lang="en-US" sz="1600">
                <a:latin typeface="Segoe UI" panose="020B0502040204020203" pitchFamily="34" charset="0"/>
                <a:cs typeface="Segoe UI" panose="020B0502040204020203" pitchFamily="34" charset="0"/>
              </a:rPr>
              <a:t>Built a rock level entry form attached to a SQL database. This database then was attached to a number of custom-built dashboard views so the CI team could gain better insight into areas of opportunity.</a:t>
            </a:r>
          </a:p>
          <a:p>
            <a:pPr lvl="0" indent="-171450">
              <a:lnSpc>
                <a:spcPct val="115000"/>
              </a:lnSpc>
              <a:spcAft>
                <a:spcPts val="1200"/>
              </a:spcAft>
              <a:buSzPct val="100000"/>
              <a:buFont typeface="Arial" panose="020B0604020202020204" pitchFamily="34" charset="0"/>
              <a:buChar char="•"/>
            </a:pPr>
            <a:r>
              <a:rPr lang="en-US" sz="1600">
                <a:latin typeface="Segoe UI" panose="020B0502040204020203" pitchFamily="34" charset="0"/>
                <a:cs typeface="Segoe UI" panose="020B0502040204020203" pitchFamily="34" charset="0"/>
              </a:rPr>
              <a:t>Built out a number of flexible reporting tools in </a:t>
            </a:r>
            <a:r>
              <a:rPr lang="en-US" sz="1600" err="1">
                <a:latin typeface="Segoe UI" panose="020B0502040204020203" pitchFamily="34" charset="0"/>
                <a:cs typeface="Segoe UI" panose="020B0502040204020203" pitchFamily="34" charset="0"/>
              </a:rPr>
              <a:t>PowerView</a:t>
            </a:r>
            <a:r>
              <a:rPr lang="en-US" sz="1600">
                <a:latin typeface="Segoe UI" panose="020B0502040204020203" pitchFamily="34" charset="0"/>
                <a:cs typeface="Segoe UI" panose="020B0502040204020203" pitchFamily="34" charset="0"/>
              </a:rPr>
              <a:t> and SSRS so that users could export and manipulate data for granular analysis.</a:t>
            </a:r>
          </a:p>
        </p:txBody>
      </p:sp>
      <p:sp>
        <p:nvSpPr>
          <p:cNvPr id="11" name="Title 1">
            <a:extLst>
              <a:ext uri="{FF2B5EF4-FFF2-40B4-BE49-F238E27FC236}">
                <a16:creationId xmlns:a16="http://schemas.microsoft.com/office/drawing/2014/main" id="{6E852B3C-DDA6-408E-B624-D82FCBAF7291}"/>
              </a:ext>
            </a:extLst>
          </p:cNvPr>
          <p:cNvSpPr txBox="1">
            <a:spLocks/>
          </p:cNvSpPr>
          <p:nvPr/>
        </p:nvSpPr>
        <p:spPr>
          <a:xfrm>
            <a:off x="462061" y="423648"/>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a:solidFill>
                  <a:schemeClr val="bg1"/>
                </a:solidFill>
                <a:latin typeface="Segoe UI Light" panose="020B0502040204020203" pitchFamily="34" charset="0"/>
                <a:cs typeface="Segoe UI Light" panose="020B0502040204020203" pitchFamily="34" charset="0"/>
              </a:rPr>
              <a:t>Microsoft CI Operations</a:t>
            </a:r>
          </a:p>
          <a:p>
            <a:endParaRPr lang="en-US" sz="4000" spc="248">
              <a:solidFill>
                <a:schemeClr val="bg1"/>
              </a:solidFill>
              <a:latin typeface="Segoe UI Light" panose="020B0502040204020203" pitchFamily="34" charset="0"/>
              <a:cs typeface="Segoe UI Light" panose="020B0502040204020203" pitchFamily="34" charset="0"/>
            </a:endParaRPr>
          </a:p>
        </p:txBody>
      </p:sp>
      <p:grpSp>
        <p:nvGrpSpPr>
          <p:cNvPr id="16" name="Group 15">
            <a:extLst>
              <a:ext uri="{FF2B5EF4-FFF2-40B4-BE49-F238E27FC236}">
                <a16:creationId xmlns:a16="http://schemas.microsoft.com/office/drawing/2014/main" id="{E09FC116-A821-44F2-BAE0-739BB18A859A}"/>
              </a:ext>
            </a:extLst>
          </p:cNvPr>
          <p:cNvGrpSpPr>
            <a:grpSpLocks noChangeAspect="1"/>
          </p:cNvGrpSpPr>
          <p:nvPr/>
        </p:nvGrpSpPr>
        <p:grpSpPr>
          <a:xfrm>
            <a:off x="6954860" y="1950429"/>
            <a:ext cx="7213479" cy="4328742"/>
            <a:chOff x="3647933" y="2134006"/>
            <a:chExt cx="7719756" cy="4632554"/>
          </a:xfrm>
        </p:grpSpPr>
        <p:pic>
          <p:nvPicPr>
            <p:cNvPr id="17" name="Picture 16" descr="quintiles_imac.png">
              <a:extLst>
                <a:ext uri="{FF2B5EF4-FFF2-40B4-BE49-F238E27FC236}">
                  <a16:creationId xmlns:a16="http://schemas.microsoft.com/office/drawing/2014/main" id="{1E3503CA-EAC5-45BC-97F3-3A28E6E43DA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7933" y="2134006"/>
              <a:ext cx="7719756" cy="4632554"/>
            </a:xfrm>
            <a:prstGeom prst="rect">
              <a:avLst/>
            </a:prstGeom>
          </p:spPr>
        </p:pic>
        <p:pic>
          <p:nvPicPr>
            <p:cNvPr id="18" name="Picture 17">
              <a:extLst>
                <a:ext uri="{FF2B5EF4-FFF2-40B4-BE49-F238E27FC236}">
                  <a16:creationId xmlns:a16="http://schemas.microsoft.com/office/drawing/2014/main" id="{53B8DB30-F991-44F5-9755-76BD0AC705A4}"/>
                </a:ext>
              </a:extLst>
            </p:cNvPr>
            <p:cNvPicPr/>
            <p:nvPr/>
          </p:nvPicPr>
          <p:blipFill rotWithShape="1">
            <a:blip r:embed="rId4">
              <a:extLst>
                <a:ext uri="{28A0092B-C50C-407E-A947-70E740481C1C}">
                  <a14:useLocalDpi xmlns:a14="http://schemas.microsoft.com/office/drawing/2010/main" val="0"/>
                </a:ext>
              </a:extLst>
            </a:blip>
            <a:srcRect b="2430"/>
            <a:stretch/>
          </p:blipFill>
          <p:spPr>
            <a:xfrm>
              <a:off x="5204079" y="2569030"/>
              <a:ext cx="4619035" cy="2797628"/>
            </a:xfrm>
            <a:prstGeom prst="rect">
              <a:avLst/>
            </a:prstGeom>
            <a:ln w="12700">
              <a:solidFill>
                <a:schemeClr val="tx1"/>
              </a:solidFill>
            </a:ln>
          </p:spPr>
        </p:pic>
      </p:grpSp>
    </p:spTree>
    <p:extLst>
      <p:ext uri="{BB962C8B-B14F-4D97-AF65-F5344CB8AC3E}">
        <p14:creationId xmlns:p14="http://schemas.microsoft.com/office/powerpoint/2010/main" val="61316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10" name="Title 1">
            <a:extLst>
              <a:ext uri="{FF2B5EF4-FFF2-40B4-BE49-F238E27FC236}">
                <a16:creationId xmlns:a16="http://schemas.microsoft.com/office/drawing/2014/main" id="{2543A74F-0FB3-4EF8-A9AC-E0E4A76DE6EC}"/>
              </a:ext>
            </a:extLst>
          </p:cNvPr>
          <p:cNvSpPr txBox="1">
            <a:spLocks/>
          </p:cNvSpPr>
          <p:nvPr/>
        </p:nvSpPr>
        <p:spPr>
          <a:xfrm>
            <a:off x="507321" y="434651"/>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a:solidFill>
                  <a:schemeClr val="bg1"/>
                </a:solidFill>
                <a:latin typeface="Segoe UI Light" panose="020B0502040204020203" pitchFamily="34" charset="0"/>
                <a:cs typeface="Segoe UI Light" panose="020B0502040204020203" pitchFamily="34" charset="0"/>
              </a:rPr>
              <a:t>AWP CRM Dashboards</a:t>
            </a:r>
          </a:p>
          <a:p>
            <a:endParaRPr lang="en-US" sz="4000" spc="248">
              <a:solidFill>
                <a:schemeClr val="bg1"/>
              </a:solidFill>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1F2C87A3-A969-4BCD-A3E9-FCBD1B8ED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5979" y="2726403"/>
            <a:ext cx="5253542" cy="2966567"/>
          </a:xfrm>
          <a:prstGeom prst="rect">
            <a:avLst/>
          </a:prstGeom>
        </p:spPr>
      </p:pic>
      <p:sp>
        <p:nvSpPr>
          <p:cNvPr id="13" name="TextBox 12">
            <a:extLst>
              <a:ext uri="{FF2B5EF4-FFF2-40B4-BE49-F238E27FC236}">
                <a16:creationId xmlns:a16="http://schemas.microsoft.com/office/drawing/2014/main" id="{9BC1ED62-9BA7-4C6E-85B8-D5B87499C320}"/>
              </a:ext>
            </a:extLst>
          </p:cNvPr>
          <p:cNvSpPr txBox="1"/>
          <p:nvPr/>
        </p:nvSpPr>
        <p:spPr>
          <a:xfrm>
            <a:off x="1621746" y="1958077"/>
            <a:ext cx="5693454" cy="5112490"/>
          </a:xfrm>
          <a:prstGeom prst="rect">
            <a:avLst/>
          </a:prstGeom>
          <a:noFill/>
        </p:spPr>
        <p:txBody>
          <a:bodyPr wrap="square" rtlCol="0">
            <a:spAutoFit/>
          </a:bodyPr>
          <a:lstStyle/>
          <a:p>
            <a:pPr>
              <a:lnSpc>
                <a:spcPct val="11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Business Need</a:t>
            </a:r>
          </a:p>
          <a:p>
            <a:pPr lvl="0">
              <a:lnSpc>
                <a:spcPct val="120000"/>
              </a:lnSpc>
            </a:pPr>
            <a:r>
              <a:rPr lang="en-US" sz="1600">
                <a:latin typeface="Segoe UI" panose="020B0502040204020203" pitchFamily="34" charset="0"/>
                <a:cs typeface="Segoe UI" panose="020B0502040204020203" pitchFamily="34" charset="0"/>
              </a:rPr>
              <a:t>One of the country’s leading food service brokerages Advantage Waypoint (AWP) was looking to gain a competitive advantage by empowering team members to quickly consume information about, and collaborate together on, business opportunities, thereby improving overall productivity and efficiency.</a:t>
            </a:r>
          </a:p>
          <a:p>
            <a:pPr lvl="0">
              <a:lnSpc>
                <a:spcPct val="120000"/>
              </a:lnSpc>
            </a:pPr>
            <a:endParaRPr lang="en-US" sz="1400">
              <a:solidFill>
                <a:prstClr val="black"/>
              </a:solidFill>
              <a:latin typeface="Segoe UI" panose="020B0502040204020203" pitchFamily="34" charset="0"/>
              <a:cs typeface="Segoe UI" panose="020B0502040204020203" pitchFamily="34" charset="0"/>
            </a:endParaRPr>
          </a:p>
          <a:p>
            <a:pPr>
              <a:lnSpc>
                <a:spcPct val="11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What We Did</a:t>
            </a:r>
          </a:p>
          <a:p>
            <a:pPr indent="-285750">
              <a:lnSpc>
                <a:spcPct val="120000"/>
              </a:lnSpc>
              <a:buSzPct val="100000"/>
              <a:buFont typeface="Arial" panose="020B0604020202020204" pitchFamily="34" charset="0"/>
              <a:buChar char="•"/>
            </a:pPr>
            <a:r>
              <a:rPr lang="en-US" sz="1600">
                <a:latin typeface="Segoe UI" panose="020B0502040204020203" pitchFamily="34" charset="0"/>
                <a:cs typeface="Segoe UI" panose="020B0502040204020203" pitchFamily="34" charset="0"/>
              </a:rPr>
              <a:t>Designed and developed an internal CRM tool which dynamically displayed information from disparate systems</a:t>
            </a:r>
          </a:p>
          <a:p>
            <a:pPr indent="-285750">
              <a:lnSpc>
                <a:spcPct val="120000"/>
              </a:lnSpc>
              <a:buSzPct val="100000"/>
              <a:buFont typeface="Arial" panose="020B0604020202020204" pitchFamily="34" charset="0"/>
              <a:buChar char="•"/>
            </a:pPr>
            <a:r>
              <a:rPr lang="en-US" sz="1600">
                <a:latin typeface="Segoe UI" panose="020B0502040204020203" pitchFamily="34" charset="0"/>
                <a:cs typeface="Segoe UI" panose="020B0502040204020203" pitchFamily="34" charset="0"/>
              </a:rPr>
              <a:t>Role based views designed to accommodate business needs</a:t>
            </a:r>
          </a:p>
          <a:p>
            <a:pPr indent="-285750">
              <a:lnSpc>
                <a:spcPct val="120000"/>
              </a:lnSpc>
              <a:buSzPct val="100000"/>
              <a:buFont typeface="Arial" panose="020B0604020202020204" pitchFamily="34" charset="0"/>
              <a:buChar char="•"/>
            </a:pPr>
            <a:r>
              <a:rPr lang="en-US" sz="1600">
                <a:latin typeface="Segoe UI" panose="020B0502040204020203" pitchFamily="34" charset="0"/>
                <a:cs typeface="Segoe UI" panose="020B0502040204020203" pitchFamily="34" charset="0"/>
              </a:rPr>
              <a:t>Relevant AWP users are able to change the status of opportunities to close, thereby realizing revenue faster and improving sales efficiency</a:t>
            </a:r>
          </a:p>
        </p:txBody>
      </p:sp>
    </p:spTree>
    <p:extLst>
      <p:ext uri="{BB962C8B-B14F-4D97-AF65-F5344CB8AC3E}">
        <p14:creationId xmlns:p14="http://schemas.microsoft.com/office/powerpoint/2010/main" val="310751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C4E4F6-10CA-45D0-95C7-687476B2D70A}"/>
              </a:ext>
            </a:extLst>
          </p:cNvPr>
          <p:cNvSpPr>
            <a:spLocks noGrp="1"/>
          </p:cNvSpPr>
          <p:nvPr>
            <p:ph type="title"/>
          </p:nvPr>
        </p:nvSpPr>
        <p:spPr/>
        <p:txBody>
          <a:bodyPr/>
          <a:lstStyle/>
          <a:p>
            <a:r>
              <a:rPr lang="en-US"/>
              <a:t>Our Approach </a:t>
            </a:r>
          </a:p>
        </p:txBody>
      </p:sp>
    </p:spTree>
    <p:extLst>
      <p:ext uri="{BB962C8B-B14F-4D97-AF65-F5344CB8AC3E}">
        <p14:creationId xmlns:p14="http://schemas.microsoft.com/office/powerpoint/2010/main" val="360779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019835F2-CB9B-4FD4-BDDD-49D5ADE65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194" y="2811479"/>
            <a:ext cx="5253542" cy="2966567"/>
          </a:xfrm>
          <a:prstGeom prst="rect">
            <a:avLst/>
          </a:prstGeom>
        </p:spPr>
      </p:pic>
      <p:sp>
        <p:nvSpPr>
          <p:cNvPr id="7" name="TextBox 6">
            <a:extLst>
              <a:ext uri="{FF2B5EF4-FFF2-40B4-BE49-F238E27FC236}">
                <a16:creationId xmlns:a16="http://schemas.microsoft.com/office/drawing/2014/main" id="{25AB9153-0843-414E-BD79-EA919741E4F7}"/>
              </a:ext>
            </a:extLst>
          </p:cNvPr>
          <p:cNvSpPr txBox="1"/>
          <p:nvPr/>
        </p:nvSpPr>
        <p:spPr>
          <a:xfrm>
            <a:off x="1610361" y="1936116"/>
            <a:ext cx="5253542" cy="5072158"/>
          </a:xfrm>
          <a:prstGeom prst="rect">
            <a:avLst/>
          </a:prstGeom>
          <a:noFill/>
        </p:spPr>
        <p:txBody>
          <a:bodyPr wrap="square" rtlCol="0">
            <a:spAutoFit/>
          </a:bodyPr>
          <a:lstStyle/>
          <a:p>
            <a:pPr>
              <a:lnSpc>
                <a:spcPct val="11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Business Need</a:t>
            </a:r>
          </a:p>
          <a:p>
            <a:r>
              <a:rPr lang="en-US" sz="1600">
                <a:latin typeface="Segoe UI" panose="020B0502040204020203" pitchFamily="34" charset="0"/>
                <a:cs typeface="Segoe UI" panose="020B0502040204020203" pitchFamily="34" charset="0"/>
              </a:rPr>
              <a:t>Bing’s Feature Groups needed a centralized location to monitor performance data on individual features of their web experience.</a:t>
            </a:r>
          </a:p>
          <a:p>
            <a:endParaRPr lang="en-US" sz="1200">
              <a:solidFill>
                <a:srgbClr val="202020"/>
              </a:solidFill>
              <a:latin typeface="Segoe UI" panose="020B0502040204020203" pitchFamily="34" charset="0"/>
              <a:ea typeface="Calibri" panose="020F0502020204030204" pitchFamily="34" charset="0"/>
              <a:cs typeface="Segoe UI" panose="020B0502040204020203" pitchFamily="34" charset="0"/>
            </a:endParaRPr>
          </a:p>
          <a:p>
            <a:pPr>
              <a:lnSpc>
                <a:spcPct val="11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What We Did</a:t>
            </a:r>
          </a:p>
          <a:p>
            <a:pPr lvl="0" indent="-285750">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Affirma provided SSRS consulting and architecture services and deployed SQL Server Reporting Services as a central reporting delivery mechanism. </a:t>
            </a:r>
          </a:p>
          <a:p>
            <a:pPr lvl="0" indent="-285750">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Implemented reports on top of cubes built on petabyte database. Customized Reporting Services to meet the custom needs of the team. Leveraged the model features to allow for easier ad hoc report building.</a:t>
            </a:r>
          </a:p>
          <a:p>
            <a:pPr lvl="0" indent="-285750">
              <a:buFont typeface="Arial" panose="020B0604020202020204" pitchFamily="34" charset="0"/>
              <a:buChar char="•"/>
            </a:pPr>
            <a:r>
              <a:rPr lang="en-US" sz="1600">
                <a:latin typeface="Segoe UI" panose="020B0502040204020203" pitchFamily="34" charset="0"/>
                <a:cs typeface="Segoe UI" panose="020B0502040204020203" pitchFamily="34" charset="0"/>
              </a:rPr>
              <a:t>The custom reporting platform was delivered on time and under budget. The resulting scorecard was well received by the executive team and ultimately decreased response time by a factor of 10.</a:t>
            </a:r>
          </a:p>
        </p:txBody>
      </p:sp>
      <p:sp>
        <p:nvSpPr>
          <p:cNvPr id="8" name="Title 1">
            <a:extLst>
              <a:ext uri="{FF2B5EF4-FFF2-40B4-BE49-F238E27FC236}">
                <a16:creationId xmlns:a16="http://schemas.microsoft.com/office/drawing/2014/main" id="{061928EA-23E1-490B-B811-73B557DC2801}"/>
              </a:ext>
            </a:extLst>
          </p:cNvPr>
          <p:cNvSpPr txBox="1">
            <a:spLocks/>
          </p:cNvSpPr>
          <p:nvPr/>
        </p:nvSpPr>
        <p:spPr>
          <a:xfrm>
            <a:off x="462061" y="614614"/>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a:solidFill>
                  <a:schemeClr val="bg1"/>
                </a:solidFill>
                <a:latin typeface="Segoe UI Light" panose="020B0502040204020203" pitchFamily="34" charset="0"/>
                <a:cs typeface="Segoe UI Light" panose="020B0502040204020203" pitchFamily="34" charset="0"/>
              </a:rPr>
              <a:t>Bing BI Reporting</a:t>
            </a:r>
          </a:p>
          <a:p>
            <a:endParaRPr lang="en-US" sz="4000" spc="248">
              <a:solidFill>
                <a:schemeClr val="bg1"/>
              </a:solidFill>
              <a:latin typeface="Segoe UI Light" panose="020B0502040204020203" pitchFamily="34" charset="0"/>
              <a:cs typeface="Segoe UI Light" panose="020B0502040204020203" pitchFamily="34" charset="0"/>
            </a:endParaRPr>
          </a:p>
        </p:txBody>
      </p:sp>
      <p:pic>
        <p:nvPicPr>
          <p:cNvPr id="11" name="Picture 10">
            <a:extLst>
              <a:ext uri="{FF2B5EF4-FFF2-40B4-BE49-F238E27FC236}">
                <a16:creationId xmlns:a16="http://schemas.microsoft.com/office/drawing/2014/main" id="{937DCCDD-461D-44A5-B76E-E859E8337538}"/>
              </a:ext>
            </a:extLst>
          </p:cNvPr>
          <p:cNvPicPr>
            <a:picLocks noChangeAspect="1"/>
          </p:cNvPicPr>
          <p:nvPr/>
        </p:nvPicPr>
        <p:blipFill rotWithShape="1">
          <a:blip r:embed="rId4"/>
          <a:srcRect r="9695"/>
          <a:stretch/>
        </p:blipFill>
        <p:spPr>
          <a:xfrm>
            <a:off x="8886825" y="2964071"/>
            <a:ext cx="4026878" cy="2301458"/>
          </a:xfrm>
          <a:prstGeom prst="rect">
            <a:avLst/>
          </a:prstGeom>
          <a:ln>
            <a:solidFill>
              <a:schemeClr val="tx1">
                <a:lumMod val="85000"/>
                <a:lumOff val="15000"/>
              </a:schemeClr>
            </a:solidFill>
          </a:ln>
        </p:spPr>
      </p:pic>
    </p:spTree>
    <p:extLst>
      <p:ext uri="{BB962C8B-B14F-4D97-AF65-F5344CB8AC3E}">
        <p14:creationId xmlns:p14="http://schemas.microsoft.com/office/powerpoint/2010/main" val="152209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BA446C-58B4-4CD5-929C-37BCF784A4ED}"/>
              </a:ext>
            </a:extLst>
          </p:cNvPr>
          <p:cNvSpPr txBox="1">
            <a:spLocks/>
          </p:cNvSpPr>
          <p:nvPr/>
        </p:nvSpPr>
        <p:spPr>
          <a:xfrm>
            <a:off x="462061" y="776870"/>
            <a:ext cx="8675370"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7" name="Title 1">
            <a:extLst>
              <a:ext uri="{FF2B5EF4-FFF2-40B4-BE49-F238E27FC236}">
                <a16:creationId xmlns:a16="http://schemas.microsoft.com/office/drawing/2014/main" id="{27C3E61F-EFAE-494F-A7A8-09C3C4433388}"/>
              </a:ext>
            </a:extLst>
          </p:cNvPr>
          <p:cNvSpPr txBox="1">
            <a:spLocks/>
          </p:cNvSpPr>
          <p:nvPr/>
        </p:nvSpPr>
        <p:spPr>
          <a:xfrm>
            <a:off x="462061" y="357376"/>
            <a:ext cx="7779732" cy="838988"/>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000" spc="248">
                <a:solidFill>
                  <a:schemeClr val="bg1"/>
                </a:solidFill>
                <a:latin typeface="Segoe UI Light" panose="020B0502040204020203" pitchFamily="34" charset="0"/>
                <a:cs typeface="Segoe UI Light" panose="020B0502040204020203" pitchFamily="34" charset="0"/>
              </a:rPr>
              <a:t>Seattle Parks &amp; Recreation - BI</a:t>
            </a:r>
          </a:p>
          <a:p>
            <a:endParaRPr lang="en-US" sz="4000" spc="248">
              <a:solidFill>
                <a:schemeClr val="bg1"/>
              </a:solidFill>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2E581930-BC93-4AEE-A85E-9FC3A7557140}"/>
              </a:ext>
            </a:extLst>
          </p:cNvPr>
          <p:cNvSpPr/>
          <p:nvPr/>
        </p:nvSpPr>
        <p:spPr>
          <a:xfrm>
            <a:off x="2062261" y="2127941"/>
            <a:ext cx="5252939" cy="3973717"/>
          </a:xfrm>
          <a:prstGeom prst="rect">
            <a:avLst/>
          </a:prstGeom>
        </p:spPr>
        <p:txBody>
          <a:bodyPr wrap="square">
            <a:spAutoFit/>
          </a:bodyPr>
          <a:lstStyle/>
          <a:p>
            <a:pPr lvl="0">
              <a:lnSpc>
                <a:spcPct val="110000"/>
              </a:lnSpc>
              <a:buClr>
                <a:srgbClr val="F36F21"/>
              </a:buClr>
              <a:buSzPct val="75000"/>
            </a:pPr>
            <a:r>
              <a:rPr lang="en-US" sz="2800" b="1">
                <a:solidFill>
                  <a:srgbClr val="0096A9"/>
                </a:solidFill>
                <a:latin typeface="Segoe UI" panose="020B0502040204020203" pitchFamily="34" charset="0"/>
                <a:cs typeface="Segoe UI" panose="020B0502040204020203" pitchFamily="34" charset="0"/>
              </a:rPr>
              <a:t>Business Need</a:t>
            </a:r>
          </a:p>
          <a:p>
            <a:pPr>
              <a:lnSpc>
                <a:spcPct val="120000"/>
              </a:lnSpc>
            </a:pPr>
            <a:r>
              <a:rPr lang="en-US" sz="1600">
                <a:latin typeface="Segoe UI" panose="020B0502040204020203" pitchFamily="34" charset="0"/>
                <a:cs typeface="Segoe UI" panose="020B0502040204020203" pitchFamily="34" charset="0"/>
              </a:rPr>
              <a:t>City of Seattle Parks &amp; Recreation came to Affirma for assistance in developing their BI strategy. They had extremely manual processes in place for aggregating data across multiple legacy reporting systems. </a:t>
            </a:r>
          </a:p>
          <a:p>
            <a:pPr>
              <a:lnSpc>
                <a:spcPct val="120000"/>
              </a:lnSpc>
            </a:pPr>
            <a:endParaRPr lang="en-US" sz="1400">
              <a:solidFill>
                <a:srgbClr val="2B2B2B"/>
              </a:solidFill>
              <a:latin typeface="Segoe UI" panose="020B0502040204020203" pitchFamily="34" charset="0"/>
              <a:ea typeface="MS Mincho" panose="02020609040205080304" pitchFamily="49" charset="-128"/>
              <a:cs typeface="Segoe UI" panose="020B0502040204020203" pitchFamily="34" charset="0"/>
            </a:endParaRPr>
          </a:p>
          <a:p>
            <a:pPr lvl="0">
              <a:lnSpc>
                <a:spcPct val="120000"/>
              </a:lnSpc>
            </a:pPr>
            <a:r>
              <a:rPr lang="en-US" sz="2800" b="1">
                <a:solidFill>
                  <a:srgbClr val="0096A9"/>
                </a:solidFill>
                <a:latin typeface="Segoe UI" panose="020B0502040204020203" pitchFamily="34" charset="0"/>
                <a:cs typeface="Segoe UI" panose="020B0502040204020203" pitchFamily="34" charset="0"/>
              </a:rPr>
              <a:t>What We Did</a:t>
            </a:r>
            <a:br>
              <a:rPr lang="en-US" sz="2000">
                <a:solidFill>
                  <a:srgbClr val="F75714"/>
                </a:solidFill>
                <a:latin typeface="Segoe UI" panose="020B0502040204020203" pitchFamily="34" charset="0"/>
                <a:ea typeface="MS Mincho" panose="02020609040205080304" pitchFamily="49" charset="-128"/>
                <a:cs typeface="Segoe UI" panose="020B0502040204020203" pitchFamily="34" charset="0"/>
              </a:rPr>
            </a:br>
            <a:r>
              <a:rPr lang="en-US" sz="1600">
                <a:latin typeface="Segoe UI" panose="020B0502040204020203" pitchFamily="34" charset="0"/>
                <a:cs typeface="Segoe UI" panose="020B0502040204020203" pitchFamily="34" charset="0"/>
              </a:rPr>
              <a:t>Affirma worked with key stakeholders to fully understand reporting needs. Our consulting team analyzed their current systems, defined long term reporting needs, and fully developed an enhanced BI strategy to support their long term goals. </a:t>
            </a:r>
          </a:p>
        </p:txBody>
      </p:sp>
      <p:pic>
        <p:nvPicPr>
          <p:cNvPr id="10" name="Picture 2" descr="http://www.seattletilth.org/logo_huge.jpg">
            <a:extLst>
              <a:ext uri="{FF2B5EF4-FFF2-40B4-BE49-F238E27FC236}">
                <a16:creationId xmlns:a16="http://schemas.microsoft.com/office/drawing/2014/main" id="{300CC3DB-236C-498E-88F4-EF0799BFCC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1291" y="2005949"/>
            <a:ext cx="4697309" cy="3637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8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5B11C-828F-4C5C-B85E-B58A576D7718}"/>
              </a:ext>
            </a:extLst>
          </p:cNvPr>
          <p:cNvSpPr>
            <a:spLocks noGrp="1"/>
          </p:cNvSpPr>
          <p:nvPr>
            <p:ph type="title"/>
          </p:nvPr>
        </p:nvSpPr>
        <p:spPr>
          <a:xfrm>
            <a:off x="1065839" y="3509936"/>
            <a:ext cx="13446435" cy="1075862"/>
          </a:xfrm>
        </p:spPr>
        <p:txBody>
          <a:bodyPr/>
          <a:lstStyle/>
          <a:p>
            <a:r>
              <a:rPr lang="en-US"/>
              <a:t>Thank You</a:t>
            </a:r>
          </a:p>
        </p:txBody>
      </p:sp>
    </p:spTree>
    <p:extLst>
      <p:ext uri="{BB962C8B-B14F-4D97-AF65-F5344CB8AC3E}">
        <p14:creationId xmlns:p14="http://schemas.microsoft.com/office/powerpoint/2010/main" val="1575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6D5A5B81-D203-47B9-9968-97B004C5442A}"/>
              </a:ext>
            </a:extLst>
          </p:cNvPr>
          <p:cNvGrpSpPr/>
          <p:nvPr/>
        </p:nvGrpSpPr>
        <p:grpSpPr>
          <a:xfrm>
            <a:off x="3269674" y="2788895"/>
            <a:ext cx="721918" cy="3486481"/>
            <a:chOff x="3068320" y="2229600"/>
            <a:chExt cx="259978" cy="3053637"/>
          </a:xfrm>
        </p:grpSpPr>
        <p:cxnSp>
          <p:nvCxnSpPr>
            <p:cNvPr id="116" name="Straight Arrow Connector 115">
              <a:extLst>
                <a:ext uri="{FF2B5EF4-FFF2-40B4-BE49-F238E27FC236}">
                  <a16:creationId xmlns:a16="http://schemas.microsoft.com/office/drawing/2014/main" id="{D4066A8E-181F-4499-BC39-FDB0AB7F9CEB}"/>
                </a:ext>
              </a:extLst>
            </p:cNvPr>
            <p:cNvCxnSpPr>
              <a:cxnSpLocks/>
            </p:cNvCxnSpPr>
            <p:nvPr/>
          </p:nvCxnSpPr>
          <p:spPr>
            <a:xfrm>
              <a:off x="3068320" y="3726782"/>
              <a:ext cx="259978"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5C4485E-C343-4797-BC5F-8B492408EA74}"/>
                </a:ext>
              </a:extLst>
            </p:cNvPr>
            <p:cNvCxnSpPr>
              <a:cxnSpLocks/>
            </p:cNvCxnSpPr>
            <p:nvPr/>
          </p:nvCxnSpPr>
          <p:spPr>
            <a:xfrm>
              <a:off x="3068320" y="5283237"/>
              <a:ext cx="259978"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461A8A5-A094-4AD4-B432-D5B7808F18F6}"/>
                </a:ext>
              </a:extLst>
            </p:cNvPr>
            <p:cNvCxnSpPr>
              <a:cxnSpLocks/>
            </p:cNvCxnSpPr>
            <p:nvPr/>
          </p:nvCxnSpPr>
          <p:spPr>
            <a:xfrm>
              <a:off x="3068320" y="2229600"/>
              <a:ext cx="259978"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itle 18">
            <a:extLst>
              <a:ext uri="{FF2B5EF4-FFF2-40B4-BE49-F238E27FC236}">
                <a16:creationId xmlns:a16="http://schemas.microsoft.com/office/drawing/2014/main" id="{8A1C8D09-9EFC-40CB-85C4-D78F482943AE}"/>
              </a:ext>
            </a:extLst>
          </p:cNvPr>
          <p:cNvSpPr>
            <a:spLocks noGrp="1"/>
          </p:cNvSpPr>
          <p:nvPr>
            <p:ph type="title"/>
          </p:nvPr>
        </p:nvSpPr>
        <p:spPr/>
        <p:txBody>
          <a:bodyPr lIns="91440" tIns="91440" rIns="91440" bIns="91440"/>
          <a:lstStyle/>
          <a:p>
            <a:r>
              <a:rPr lang="en-US"/>
              <a:t>Our Process: BI Approach</a:t>
            </a:r>
          </a:p>
        </p:txBody>
      </p:sp>
      <p:sp>
        <p:nvSpPr>
          <p:cNvPr id="60" name="Rectangle 59">
            <a:extLst>
              <a:ext uri="{FF2B5EF4-FFF2-40B4-BE49-F238E27FC236}">
                <a16:creationId xmlns:a16="http://schemas.microsoft.com/office/drawing/2014/main" id="{E343266B-031B-4DD9-870B-01D5BA45E197}"/>
              </a:ext>
            </a:extLst>
          </p:cNvPr>
          <p:cNvSpPr/>
          <p:nvPr/>
        </p:nvSpPr>
        <p:spPr>
          <a:xfrm>
            <a:off x="457200" y="1463040"/>
            <a:ext cx="3251128" cy="4572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b="1" spc="300">
                <a:latin typeface="Segoe UI" panose="020B0502040204020203" pitchFamily="34" charset="0"/>
                <a:cs typeface="Segoe UI" panose="020B0502040204020203" pitchFamily="34" charset="0"/>
              </a:rPr>
              <a:t>DISCOVERY</a:t>
            </a:r>
          </a:p>
        </p:txBody>
      </p:sp>
      <p:sp>
        <p:nvSpPr>
          <p:cNvPr id="62" name="Rectangle 61">
            <a:extLst>
              <a:ext uri="{FF2B5EF4-FFF2-40B4-BE49-F238E27FC236}">
                <a16:creationId xmlns:a16="http://schemas.microsoft.com/office/drawing/2014/main" id="{A49F3DE0-7E01-4439-8614-DA2427B3E6FD}"/>
              </a:ext>
            </a:extLst>
          </p:cNvPr>
          <p:cNvSpPr/>
          <p:nvPr/>
        </p:nvSpPr>
        <p:spPr>
          <a:xfrm>
            <a:off x="3973331" y="1463040"/>
            <a:ext cx="4754880" cy="4572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b="1" spc="300">
                <a:latin typeface="Segoe UI" panose="020B0502040204020203" pitchFamily="34" charset="0"/>
                <a:cs typeface="Segoe UI" panose="020B0502040204020203" pitchFamily="34" charset="0"/>
              </a:rPr>
              <a:t>IMPLEMENTATION</a:t>
            </a:r>
          </a:p>
        </p:txBody>
      </p:sp>
      <p:sp>
        <p:nvSpPr>
          <p:cNvPr id="63" name="Rectangle 62">
            <a:extLst>
              <a:ext uri="{FF2B5EF4-FFF2-40B4-BE49-F238E27FC236}">
                <a16:creationId xmlns:a16="http://schemas.microsoft.com/office/drawing/2014/main" id="{E0C36A3A-B9F2-44C4-A896-084442A11F88}"/>
              </a:ext>
            </a:extLst>
          </p:cNvPr>
          <p:cNvSpPr/>
          <p:nvPr/>
        </p:nvSpPr>
        <p:spPr>
          <a:xfrm>
            <a:off x="8993214" y="1463040"/>
            <a:ext cx="2537543" cy="457200"/>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b="1" spc="300">
                <a:latin typeface="Segoe UI" panose="020B0502040204020203" pitchFamily="34" charset="0"/>
                <a:cs typeface="Segoe UI" panose="020B0502040204020203" pitchFamily="34" charset="0"/>
              </a:rPr>
              <a:t>DEPLOY</a:t>
            </a:r>
          </a:p>
        </p:txBody>
      </p:sp>
      <p:sp>
        <p:nvSpPr>
          <p:cNvPr id="64" name="Rectangle 63">
            <a:extLst>
              <a:ext uri="{FF2B5EF4-FFF2-40B4-BE49-F238E27FC236}">
                <a16:creationId xmlns:a16="http://schemas.microsoft.com/office/drawing/2014/main" id="{29900B32-321A-44F0-B38F-8C23778E2C7E}"/>
              </a:ext>
            </a:extLst>
          </p:cNvPr>
          <p:cNvSpPr/>
          <p:nvPr/>
        </p:nvSpPr>
        <p:spPr>
          <a:xfrm>
            <a:off x="11795760" y="1463040"/>
            <a:ext cx="2385285" cy="457200"/>
          </a:xfrm>
          <a:prstGeom prst="rect">
            <a:avLst/>
          </a:prstGeom>
          <a:solidFill>
            <a:srgbClr val="08262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b="1" spc="300">
                <a:latin typeface="Segoe UI" panose="020B0502040204020203" pitchFamily="34" charset="0"/>
                <a:cs typeface="Segoe UI" panose="020B0502040204020203" pitchFamily="34" charset="0"/>
              </a:rPr>
              <a:t>SUPPORT</a:t>
            </a:r>
          </a:p>
        </p:txBody>
      </p:sp>
      <p:sp>
        <p:nvSpPr>
          <p:cNvPr id="68" name="Rectangle 67">
            <a:extLst>
              <a:ext uri="{FF2B5EF4-FFF2-40B4-BE49-F238E27FC236}">
                <a16:creationId xmlns:a16="http://schemas.microsoft.com/office/drawing/2014/main" id="{5E95F95C-0214-4201-829E-6345631343B3}"/>
              </a:ext>
            </a:extLst>
          </p:cNvPr>
          <p:cNvSpPr/>
          <p:nvPr/>
        </p:nvSpPr>
        <p:spPr>
          <a:xfrm>
            <a:off x="446820" y="2260636"/>
            <a:ext cx="3251714" cy="4441755"/>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Technical Design</a:t>
            </a:r>
          </a:p>
          <a:p>
            <a:pPr algn="ctr"/>
            <a:endParaRPr lang="en-US" sz="2400">
              <a:latin typeface="+mj-lt"/>
              <a:cs typeface="Segoe UI" panose="020B0502040204020203" pitchFamily="34" charset="0"/>
            </a:endParaRPr>
          </a:p>
          <a:p>
            <a:pPr algn="ctr"/>
            <a:r>
              <a:rPr lang="en-US" sz="2400">
                <a:latin typeface="+mj-lt"/>
                <a:cs typeface="Segoe UI" panose="020B0502040204020203" pitchFamily="34" charset="0"/>
              </a:rPr>
              <a:t>Project Planning</a:t>
            </a:r>
          </a:p>
          <a:p>
            <a:pPr algn="ctr"/>
            <a:endParaRPr lang="en-US" sz="2400">
              <a:latin typeface="+mj-lt"/>
              <a:cs typeface="Segoe UI" panose="020B0502040204020203" pitchFamily="34" charset="0"/>
            </a:endParaRPr>
          </a:p>
          <a:p>
            <a:pPr algn="ctr"/>
            <a:r>
              <a:rPr lang="en-US" sz="2400">
                <a:latin typeface="+mj-lt"/>
                <a:cs typeface="Segoe UI" panose="020B0502040204020203" pitchFamily="34" charset="0"/>
              </a:rPr>
              <a:t>Business</a:t>
            </a:r>
          </a:p>
          <a:p>
            <a:pPr algn="ctr"/>
            <a:r>
              <a:rPr lang="en-US" sz="2400">
                <a:latin typeface="+mj-lt"/>
                <a:cs typeface="Segoe UI" panose="020B0502040204020203" pitchFamily="34" charset="0"/>
              </a:rPr>
              <a:t>Requirements</a:t>
            </a:r>
          </a:p>
        </p:txBody>
      </p:sp>
      <p:sp>
        <p:nvSpPr>
          <p:cNvPr id="70" name="Rectangle 69">
            <a:extLst>
              <a:ext uri="{FF2B5EF4-FFF2-40B4-BE49-F238E27FC236}">
                <a16:creationId xmlns:a16="http://schemas.microsoft.com/office/drawing/2014/main" id="{929955C4-33F9-445E-BF95-3EF1E6B9C818}"/>
              </a:ext>
            </a:extLst>
          </p:cNvPr>
          <p:cNvSpPr/>
          <p:nvPr/>
        </p:nvSpPr>
        <p:spPr>
          <a:xfrm>
            <a:off x="4010000" y="2260636"/>
            <a:ext cx="4741801" cy="1280001"/>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Technology Track</a:t>
            </a:r>
          </a:p>
          <a:p>
            <a:pPr algn="ctr"/>
            <a:r>
              <a:rPr lang="en-US" sz="1800">
                <a:latin typeface="+mj-lt"/>
                <a:cs typeface="Segoe UI" panose="020B0502040204020203" pitchFamily="34" charset="0"/>
              </a:rPr>
              <a:t>Infrastructure Integration | Product Configuration</a:t>
            </a:r>
          </a:p>
        </p:txBody>
      </p:sp>
      <p:sp>
        <p:nvSpPr>
          <p:cNvPr id="94" name="Rectangle 93">
            <a:extLst>
              <a:ext uri="{FF2B5EF4-FFF2-40B4-BE49-F238E27FC236}">
                <a16:creationId xmlns:a16="http://schemas.microsoft.com/office/drawing/2014/main" id="{B42F0E41-237D-46C7-90B8-1CA7B59A4060}"/>
              </a:ext>
            </a:extLst>
          </p:cNvPr>
          <p:cNvSpPr/>
          <p:nvPr/>
        </p:nvSpPr>
        <p:spPr>
          <a:xfrm>
            <a:off x="8991173" y="2271181"/>
            <a:ext cx="2537542" cy="4431210"/>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Training, Test &amp; Deployment</a:t>
            </a:r>
          </a:p>
        </p:txBody>
      </p:sp>
      <p:sp>
        <p:nvSpPr>
          <p:cNvPr id="95" name="Rectangle 94">
            <a:extLst>
              <a:ext uri="{FF2B5EF4-FFF2-40B4-BE49-F238E27FC236}">
                <a16:creationId xmlns:a16="http://schemas.microsoft.com/office/drawing/2014/main" id="{A914ECD4-08A6-47F2-8052-C19BA42A0968}"/>
              </a:ext>
            </a:extLst>
          </p:cNvPr>
          <p:cNvSpPr/>
          <p:nvPr/>
        </p:nvSpPr>
        <p:spPr>
          <a:xfrm>
            <a:off x="11795760" y="2271181"/>
            <a:ext cx="2385285" cy="1716585"/>
          </a:xfrm>
          <a:prstGeom prst="rect">
            <a:avLst/>
          </a:prstGeom>
          <a:solidFill>
            <a:srgbClr val="08262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Growth</a:t>
            </a:r>
          </a:p>
        </p:txBody>
      </p:sp>
      <p:sp>
        <p:nvSpPr>
          <p:cNvPr id="96" name="Rectangle 95">
            <a:extLst>
              <a:ext uri="{FF2B5EF4-FFF2-40B4-BE49-F238E27FC236}">
                <a16:creationId xmlns:a16="http://schemas.microsoft.com/office/drawing/2014/main" id="{79B7B947-2DA1-4A09-B441-1F42AF9D0AB6}"/>
              </a:ext>
            </a:extLst>
          </p:cNvPr>
          <p:cNvSpPr/>
          <p:nvPr/>
        </p:nvSpPr>
        <p:spPr>
          <a:xfrm>
            <a:off x="11781923" y="5077961"/>
            <a:ext cx="2385285" cy="1624430"/>
          </a:xfrm>
          <a:prstGeom prst="rect">
            <a:avLst/>
          </a:prstGeom>
          <a:solidFill>
            <a:srgbClr val="08262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Support &amp; Maintenance</a:t>
            </a:r>
          </a:p>
        </p:txBody>
      </p:sp>
      <p:sp>
        <p:nvSpPr>
          <p:cNvPr id="100" name="Rectangle 99">
            <a:extLst>
              <a:ext uri="{FF2B5EF4-FFF2-40B4-BE49-F238E27FC236}">
                <a16:creationId xmlns:a16="http://schemas.microsoft.com/office/drawing/2014/main" id="{6BAE725A-C06D-46D8-9507-32932EF6EB4E}"/>
              </a:ext>
            </a:extLst>
          </p:cNvPr>
          <p:cNvSpPr/>
          <p:nvPr/>
        </p:nvSpPr>
        <p:spPr>
          <a:xfrm>
            <a:off x="457200" y="7046425"/>
            <a:ext cx="13716000" cy="548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Project Management</a:t>
            </a:r>
          </a:p>
        </p:txBody>
      </p:sp>
      <p:cxnSp>
        <p:nvCxnSpPr>
          <p:cNvPr id="109" name="Straight Arrow Connector 108">
            <a:extLst>
              <a:ext uri="{FF2B5EF4-FFF2-40B4-BE49-F238E27FC236}">
                <a16:creationId xmlns:a16="http://schemas.microsoft.com/office/drawing/2014/main" id="{BDD38841-B43F-44E9-9651-9BC089273752}"/>
              </a:ext>
            </a:extLst>
          </p:cNvPr>
          <p:cNvCxnSpPr>
            <a:cxnSpLocks/>
          </p:cNvCxnSpPr>
          <p:nvPr/>
        </p:nvCxnSpPr>
        <p:spPr>
          <a:xfrm flipV="1">
            <a:off x="8589816" y="4492804"/>
            <a:ext cx="385765" cy="1"/>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848F792-1D1A-43C0-8053-B67150C8886B}"/>
              </a:ext>
            </a:extLst>
          </p:cNvPr>
          <p:cNvCxnSpPr>
            <a:cxnSpLocks/>
          </p:cNvCxnSpPr>
          <p:nvPr/>
        </p:nvCxnSpPr>
        <p:spPr>
          <a:xfrm>
            <a:off x="11528715" y="4520514"/>
            <a:ext cx="14269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A60211A-516A-46F7-8040-9A1935CA085C}"/>
              </a:ext>
            </a:extLst>
          </p:cNvPr>
          <p:cNvCxnSpPr>
            <a:cxnSpLocks/>
          </p:cNvCxnSpPr>
          <p:nvPr/>
        </p:nvCxnSpPr>
        <p:spPr>
          <a:xfrm>
            <a:off x="12955620" y="3992453"/>
            <a:ext cx="0" cy="1052407"/>
          </a:xfrm>
          <a:prstGeom prst="straightConnector1">
            <a:avLst/>
          </a:prstGeom>
          <a:ln>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2DD72AF-A34C-9D48-9FCE-88633C52E94E}"/>
              </a:ext>
            </a:extLst>
          </p:cNvPr>
          <p:cNvSpPr/>
          <p:nvPr/>
        </p:nvSpPr>
        <p:spPr>
          <a:xfrm>
            <a:off x="4010000" y="3841512"/>
            <a:ext cx="4741801" cy="1280001"/>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Data Track</a:t>
            </a:r>
          </a:p>
          <a:p>
            <a:pPr algn="ctr"/>
            <a:r>
              <a:rPr lang="en-US" sz="1800">
                <a:latin typeface="+mj-lt"/>
                <a:cs typeface="Segoe UI" panose="020B0502040204020203" pitchFamily="34" charset="0"/>
              </a:rPr>
              <a:t>Data Modeling, ETL Design</a:t>
            </a:r>
            <a:endParaRPr lang="en-US" sz="2400">
              <a:latin typeface="+mj-lt"/>
              <a:cs typeface="Segoe UI" panose="020B0502040204020203" pitchFamily="34" charset="0"/>
            </a:endParaRPr>
          </a:p>
        </p:txBody>
      </p:sp>
      <p:sp>
        <p:nvSpPr>
          <p:cNvPr id="69" name="Rectangle 68">
            <a:extLst>
              <a:ext uri="{FF2B5EF4-FFF2-40B4-BE49-F238E27FC236}">
                <a16:creationId xmlns:a16="http://schemas.microsoft.com/office/drawing/2014/main" id="{7AB88625-71D1-B546-8176-03D711F79E8C}"/>
              </a:ext>
            </a:extLst>
          </p:cNvPr>
          <p:cNvSpPr/>
          <p:nvPr/>
        </p:nvSpPr>
        <p:spPr>
          <a:xfrm>
            <a:off x="4010000" y="5403070"/>
            <a:ext cx="4741801" cy="1280001"/>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dirty="0">
                <a:latin typeface="+mj-lt"/>
                <a:cs typeface="Segoe UI" panose="020B0502040204020203" pitchFamily="34" charset="0"/>
              </a:rPr>
              <a:t>Visualization Track</a:t>
            </a:r>
            <a:br>
              <a:rPr lang="en-US" sz="2400" dirty="0">
                <a:latin typeface="+mj-lt"/>
                <a:cs typeface="Segoe UI" panose="020B0502040204020203" pitchFamily="34" charset="0"/>
              </a:rPr>
            </a:br>
            <a:r>
              <a:rPr lang="en-US" sz="1800" dirty="0">
                <a:latin typeface="+mj-lt"/>
                <a:cs typeface="Segoe UI" panose="020B0502040204020203" pitchFamily="34" charset="0"/>
              </a:rPr>
              <a:t>Reporting Tool</a:t>
            </a:r>
          </a:p>
        </p:txBody>
      </p:sp>
    </p:spTree>
    <p:extLst>
      <p:ext uri="{BB962C8B-B14F-4D97-AF65-F5344CB8AC3E}">
        <p14:creationId xmlns:p14="http://schemas.microsoft.com/office/powerpoint/2010/main" val="299688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A1C8D09-9EFC-40CB-85C4-D78F482943AE}"/>
              </a:ext>
            </a:extLst>
          </p:cNvPr>
          <p:cNvSpPr>
            <a:spLocks noGrp="1"/>
          </p:cNvSpPr>
          <p:nvPr>
            <p:ph type="title"/>
          </p:nvPr>
        </p:nvSpPr>
        <p:spPr/>
        <p:txBody>
          <a:bodyPr lIns="91440" tIns="91440" rIns="91440" bIns="91440"/>
          <a:lstStyle/>
          <a:p>
            <a:r>
              <a:rPr lang="en-US"/>
              <a:t>Potential Technical Approach 1</a:t>
            </a:r>
          </a:p>
        </p:txBody>
      </p:sp>
      <p:pic>
        <p:nvPicPr>
          <p:cNvPr id="2" name="Picture 2" descr="A close up of a map&#10;&#10;Description generated with very high confidence">
            <a:extLst>
              <a:ext uri="{FF2B5EF4-FFF2-40B4-BE49-F238E27FC236}">
                <a16:creationId xmlns:a16="http://schemas.microsoft.com/office/drawing/2014/main" id="{BF7AF8DC-9C90-4231-AC1D-D8EAB36EFDED}"/>
              </a:ext>
            </a:extLst>
          </p:cNvPr>
          <p:cNvPicPr>
            <a:picLocks noChangeAspect="1"/>
          </p:cNvPicPr>
          <p:nvPr/>
        </p:nvPicPr>
        <p:blipFill>
          <a:blip r:embed="rId3"/>
          <a:stretch>
            <a:fillRect/>
          </a:stretch>
        </p:blipFill>
        <p:spPr>
          <a:xfrm>
            <a:off x="2612936" y="1438409"/>
            <a:ext cx="9409634" cy="6399999"/>
          </a:xfrm>
          <a:prstGeom prst="rect">
            <a:avLst/>
          </a:prstGeom>
        </p:spPr>
      </p:pic>
    </p:spTree>
    <p:extLst>
      <p:ext uri="{BB962C8B-B14F-4D97-AF65-F5344CB8AC3E}">
        <p14:creationId xmlns:p14="http://schemas.microsoft.com/office/powerpoint/2010/main" val="218861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A1C8D09-9EFC-40CB-85C4-D78F482943AE}"/>
              </a:ext>
            </a:extLst>
          </p:cNvPr>
          <p:cNvSpPr>
            <a:spLocks noGrp="1"/>
          </p:cNvSpPr>
          <p:nvPr>
            <p:ph type="title"/>
          </p:nvPr>
        </p:nvSpPr>
        <p:spPr/>
        <p:txBody>
          <a:bodyPr lIns="91440" tIns="91440" rIns="91440" bIns="91440"/>
          <a:lstStyle/>
          <a:p>
            <a:r>
              <a:rPr lang="en-US"/>
              <a:t>Potential Technical Approach 2</a:t>
            </a:r>
          </a:p>
        </p:txBody>
      </p:sp>
      <p:pic>
        <p:nvPicPr>
          <p:cNvPr id="3" name="Picture 3" descr="A close up of a map&#10;&#10;Description generated with very high confidence">
            <a:extLst>
              <a:ext uri="{FF2B5EF4-FFF2-40B4-BE49-F238E27FC236}">
                <a16:creationId xmlns:a16="http://schemas.microsoft.com/office/drawing/2014/main" id="{5DD39E29-B4D4-4FB0-8C26-3E1B0A47CA7B}"/>
              </a:ext>
            </a:extLst>
          </p:cNvPr>
          <p:cNvPicPr>
            <a:picLocks noChangeAspect="1"/>
          </p:cNvPicPr>
          <p:nvPr/>
        </p:nvPicPr>
        <p:blipFill>
          <a:blip r:embed="rId3"/>
          <a:stretch>
            <a:fillRect/>
          </a:stretch>
        </p:blipFill>
        <p:spPr>
          <a:xfrm>
            <a:off x="3154425" y="1606141"/>
            <a:ext cx="8321549" cy="5870414"/>
          </a:xfrm>
          <a:prstGeom prst="rect">
            <a:avLst/>
          </a:prstGeom>
        </p:spPr>
      </p:pic>
    </p:spTree>
    <p:extLst>
      <p:ext uri="{BB962C8B-B14F-4D97-AF65-F5344CB8AC3E}">
        <p14:creationId xmlns:p14="http://schemas.microsoft.com/office/powerpoint/2010/main" val="324819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A1C8D09-9EFC-40CB-85C4-D78F482943AE}"/>
              </a:ext>
            </a:extLst>
          </p:cNvPr>
          <p:cNvSpPr>
            <a:spLocks noGrp="1"/>
          </p:cNvSpPr>
          <p:nvPr>
            <p:ph type="title"/>
          </p:nvPr>
        </p:nvSpPr>
        <p:spPr/>
        <p:txBody>
          <a:bodyPr lIns="91440" tIns="91440" rIns="91440" bIns="91440"/>
          <a:lstStyle/>
          <a:p>
            <a:r>
              <a:rPr lang="en-US"/>
              <a:t>Potential Technical Approach 3</a:t>
            </a:r>
          </a:p>
        </p:txBody>
      </p:sp>
      <p:pic>
        <p:nvPicPr>
          <p:cNvPr id="3" name="Picture 3" descr="A close up of a map&#10;&#10;Description generated with high confidence">
            <a:extLst>
              <a:ext uri="{FF2B5EF4-FFF2-40B4-BE49-F238E27FC236}">
                <a16:creationId xmlns:a16="http://schemas.microsoft.com/office/drawing/2014/main" id="{CCBA5ECC-0D9B-47A1-BEB2-14E76F77DB86}"/>
              </a:ext>
            </a:extLst>
          </p:cNvPr>
          <p:cNvPicPr>
            <a:picLocks noChangeAspect="1"/>
          </p:cNvPicPr>
          <p:nvPr/>
        </p:nvPicPr>
        <p:blipFill>
          <a:blip r:embed="rId3"/>
          <a:stretch>
            <a:fillRect/>
          </a:stretch>
        </p:blipFill>
        <p:spPr>
          <a:xfrm>
            <a:off x="2572069" y="1543672"/>
            <a:ext cx="9486261" cy="6337615"/>
          </a:xfrm>
          <a:prstGeom prst="rect">
            <a:avLst/>
          </a:prstGeom>
        </p:spPr>
      </p:pic>
    </p:spTree>
    <p:extLst>
      <p:ext uri="{BB962C8B-B14F-4D97-AF65-F5344CB8AC3E}">
        <p14:creationId xmlns:p14="http://schemas.microsoft.com/office/powerpoint/2010/main" val="97538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Data and Analytics</Value>
    </BusinessUnit>
    <Solutions xmlns="f0ee8362-fa7e-4bc9-ab88-7dcfb17cb19b">
      <Value>Data Analytics</Value>
    </Solutions>
    <Industries xmlns="f0ee8362-fa7e-4bc9-ab88-7dcfb17cb19b" xsi:nil="true"/>
    <Notes0 xmlns="f0ee8362-fa7e-4bc9-ab88-7dcfb17cb19b" xsi:nil="true"/>
    <Named_x0020_Account xmlns="f0ee8362-fa7e-4bc9-ab88-7dcfb17cb19b" xsi:nil="true"/>
    <PlatTech xmlns="f0ee8362-fa7e-4bc9-ab88-7dcfb17cb19b">
      <Value>Tableau</Value>
      <Value>Power BI</Value>
    </PlatTech>
    <ProjectCompletionDate xmlns="f0ee8362-fa7e-4bc9-ab88-7dcfb17cb19b" xsi:nil="true"/>
    <ApprovedByClient xmlns="f0ee8362-fa7e-4bc9-ab88-7dcfb17cb19b">false</ApprovedByClient>
  </documentManagement>
</p:properties>
</file>

<file path=customXml/itemProps1.xml><?xml version="1.0" encoding="utf-8"?>
<ds:datastoreItem xmlns:ds="http://schemas.openxmlformats.org/officeDocument/2006/customXml" ds:itemID="{C1314B6B-1A00-4580-86D1-A950DAF920BA}">
  <ds:schemaRefs>
    <ds:schemaRef ds:uri="http://schemas.microsoft.com/office/2006/metadata/customXsn"/>
  </ds:schemaRefs>
</ds:datastoreItem>
</file>

<file path=customXml/itemProps2.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3.xml><?xml version="1.0" encoding="utf-8"?>
<ds:datastoreItem xmlns:ds="http://schemas.openxmlformats.org/officeDocument/2006/customXml" ds:itemID="{37E60298-EB17-4A68-8F78-EEF83FAA1390}"/>
</file>

<file path=customXml/itemProps4.xml><?xml version="1.0" encoding="utf-8"?>
<ds:datastoreItem xmlns:ds="http://schemas.openxmlformats.org/officeDocument/2006/customXml" ds:itemID="{2A94E4A4-1B32-4A3C-847A-E2AB390C5201}">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54243e05-8da7-404c-85e0-0480aaa26276"/>
    <ds:schemaRef ds:uri="ec18029e-e19b-4f2d-bcce-acfedf9848ec"/>
    <ds:schemaRef ds:uri="http://purl.org/dc/terms/"/>
    <ds:schemaRef ds:uri="http://schemas.openxmlformats.org/package/2006/metadata/core-properties"/>
    <ds:schemaRef ds:uri="http://www.w3.org/XML/1998/namespace"/>
    <ds:schemaRef ds:uri="http://purl.org/dc/dcmitype/"/>
    <ds:schemaRef ds:uri="f205c2cf-faee-43e7-95df-8aa62e5feae0"/>
  </ds:schemaRefs>
</ds:datastoreItem>
</file>

<file path=docProps/app.xml><?xml version="1.0" encoding="utf-8"?>
<Properties xmlns="http://schemas.openxmlformats.org/officeDocument/2006/extended-properties" xmlns:vt="http://schemas.openxmlformats.org/officeDocument/2006/docPropsVTypes">
  <Template/>
  <TotalTime>102</TotalTime>
  <Words>4301</Words>
  <Application>Microsoft Office PowerPoint</Application>
  <PresentationFormat>Custom</PresentationFormat>
  <Paragraphs>706</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Custom Design</vt:lpstr>
      <vt:lpstr>Business Intelligence Consulting Planning | Design | Power BI Development</vt:lpstr>
      <vt:lpstr>Our Understanding</vt:lpstr>
      <vt:lpstr>Engagement Overview: Project Phases</vt:lpstr>
      <vt:lpstr>Project Organization Chart</vt:lpstr>
      <vt:lpstr>Our Approach </vt:lpstr>
      <vt:lpstr>Our Process: BI Approach</vt:lpstr>
      <vt:lpstr>Potential Technical Approach 1</vt:lpstr>
      <vt:lpstr>Potential Technical Approach 2</vt:lpstr>
      <vt:lpstr>Potential Technical Approach 3</vt:lpstr>
      <vt:lpstr>Project Financials &amp; Timeline</vt:lpstr>
      <vt:lpstr>Project Estimate</vt:lpstr>
      <vt:lpstr>Project Estimate</vt:lpstr>
      <vt:lpstr>Project Estimate</vt:lpstr>
      <vt:lpstr>Project Estimate</vt:lpstr>
      <vt:lpstr>Project Schedule</vt:lpstr>
      <vt:lpstr>Project Assumptions</vt:lpstr>
      <vt:lpstr>ETL &amp; Visualization Tool Costs &amp; Comparison</vt:lpstr>
      <vt:lpstr>ETL Tool Costs</vt:lpstr>
      <vt:lpstr>Redshift Costs</vt:lpstr>
      <vt:lpstr>Tableau Costs</vt:lpstr>
      <vt:lpstr>Power BI Costs</vt:lpstr>
      <vt:lpstr>About Affirma</vt:lpstr>
      <vt:lpstr>Company Overview</vt:lpstr>
      <vt:lpstr>Why Affirma?</vt:lpstr>
      <vt:lpstr>Clients</vt:lpstr>
      <vt:lpstr>Customer Satisfaction</vt:lpstr>
      <vt:lpstr>Employee Satisfaction</vt:lpstr>
      <vt:lpstr>Business Intelligence Consulting</vt:lpstr>
      <vt:lpstr>Our Business Intelligence Services  </vt:lpstr>
      <vt:lpstr>Our Business Intelligence Services  </vt:lpstr>
      <vt:lpstr>Our Approach – BI Maturity</vt:lpstr>
      <vt:lpstr>Relevant Work</vt:lpstr>
      <vt:lpstr>Dashboard Development – Healthcare Client</vt:lpstr>
      <vt:lpstr>Example Tableau Dashboards</vt:lpstr>
      <vt:lpstr>MediaPro Dashboard Design</vt:lpstr>
      <vt:lpstr>MediaPro Dashboard Design</vt:lpstr>
      <vt:lpstr>Quintiles Business Intelligence</vt:lpstr>
      <vt:lpstr>Quintiles Business Intelligence</vt:lpstr>
      <vt:lpstr>Microsoft Dashboard Design </vt:lpstr>
      <vt:lpstr>Sightline – Mobile Business Intelligence</vt:lpstr>
      <vt:lpstr>Microsoft Dashboard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Consulting Planning | Design | Power BI Development</dc:title>
  <dc:creator>Nory Kotrasa</dc:creator>
  <cp:lastModifiedBy>Sam Hopkins</cp:lastModifiedBy>
  <cp:revision>13</cp:revision>
  <cp:lastPrinted>2016-10-17T19:50:15Z</cp:lastPrinted>
  <dcterms:created xsi:type="dcterms:W3CDTF">2013-12-05T17:26:23Z</dcterms:created>
  <dcterms:modified xsi:type="dcterms:W3CDTF">2024-06-01T00:58:00Z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Business Unit">
    <vt:lpwstr/>
  </property>
  <property fmtid="{D5CDD505-2E9C-101B-9397-08002B2CF9AE}" pid="12" name="Industry">
    <vt:lpwstr/>
  </property>
  <property fmtid="{D5CDD505-2E9C-101B-9397-08002B2CF9AE}" pid="13" name="Service_x0020_Offering">
    <vt:lpwstr/>
  </property>
  <property fmtid="{D5CDD505-2E9C-101B-9397-08002B2CF9AE}" pid="14" name="Business_x0020_Unit">
    <vt:lpwstr/>
  </property>
  <property fmtid="{D5CDD505-2E9C-101B-9397-08002B2CF9AE}" pid="15" name="_ExtendedDescription">
    <vt:lpwstr/>
  </property>
  <property fmtid="{D5CDD505-2E9C-101B-9397-08002B2CF9AE}" pid="16" name="Service Offering">
    <vt:lpwstr/>
  </property>
  <property fmtid="{D5CDD505-2E9C-101B-9397-08002B2CF9AE}" pid="17" name="Category">
    <vt:lpwstr>6;#Case Study|8faa0ad1-25f0-4f56-8e38-f60e20c455d6;#35;#Portfolio|1d000858-c372-43c0-8b2a-87a564672cda</vt:lpwstr>
  </property>
  <property fmtid="{D5CDD505-2E9C-101B-9397-08002B2CF9AE}" pid="18" name="Order">
    <vt:lpwstr>38900.0000000000</vt:lpwstr>
  </property>
  <property fmtid="{D5CDD505-2E9C-101B-9397-08002B2CF9AE}" pid="19" name="xd_ProgID">
    <vt:lpwstr/>
  </property>
  <property fmtid="{D5CDD505-2E9C-101B-9397-08002B2CF9AE}" pid="20" name="_SourceUrl">
    <vt:lpwstr/>
  </property>
  <property fmtid="{D5CDD505-2E9C-101B-9397-08002B2CF9AE}" pid="21" name="_SharedFileIndex">
    <vt:lpwstr/>
  </property>
  <property fmtid="{D5CDD505-2E9C-101B-9397-08002B2CF9AE}" pid="22" name="ComplianceAssetId">
    <vt:lpwstr/>
  </property>
  <property fmtid="{D5CDD505-2E9C-101B-9397-08002B2CF9AE}" pid="23" name="TemplateUrl">
    <vt:lpwstr/>
  </property>
  <property fmtid="{D5CDD505-2E9C-101B-9397-08002B2CF9AE}" pid="24" name="TriggerFlowInfo">
    <vt:lpwstr/>
  </property>
  <property fmtid="{D5CDD505-2E9C-101B-9397-08002B2CF9AE}" pid="25" name="xd_Signature">
    <vt:lpwstr/>
  </property>
  <property fmtid="{D5CDD505-2E9C-101B-9397-08002B2CF9AE}" pid="26" name="SO">
    <vt:lpwstr>8;#;#9;#</vt:lpwstr>
  </property>
</Properties>
</file>